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2" r:id="rId4"/>
    <p:sldId id="260" r:id="rId5"/>
    <p:sldId id="276" r:id="rId6"/>
    <p:sldId id="274" r:id="rId7"/>
    <p:sldId id="259" r:id="rId8"/>
    <p:sldId id="258" r:id="rId9"/>
    <p:sldId id="280" r:id="rId10"/>
    <p:sldId id="261" r:id="rId11"/>
    <p:sldId id="271" r:id="rId12"/>
    <p:sldId id="270" r:id="rId13"/>
    <p:sldId id="278" r:id="rId14"/>
    <p:sldId id="269" r:id="rId15"/>
    <p:sldId id="277" r:id="rId16"/>
    <p:sldId id="268" r:id="rId17"/>
    <p:sldId id="267" r:id="rId18"/>
    <p:sldId id="266" r:id="rId19"/>
    <p:sldId id="264" r:id="rId20"/>
    <p:sldId id="279" r:id="rId21"/>
    <p:sldId id="265" r:id="rId22"/>
    <p:sldId id="263" r:id="rId23"/>
    <p:sldId id="281" r:id="rId24"/>
    <p:sldId id="275" r:id="rId25"/>
    <p:sldId id="272" r:id="rId26"/>
    <p:sldId id="27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3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1E450F-DCF7-4A00-92F7-59515E0EE4DD}"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352126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1E450F-DCF7-4A00-92F7-59515E0EE4DD}"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426012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1E450F-DCF7-4A00-92F7-59515E0EE4DD}"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1693850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1E450F-DCF7-4A00-92F7-59515E0EE4DD}"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8332F-F282-442C-B404-CF01EB145DC6}"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05512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1E450F-DCF7-4A00-92F7-59515E0EE4DD}"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3445890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81E450F-DCF7-4A00-92F7-59515E0EE4DD}"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2033721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81E450F-DCF7-4A00-92F7-59515E0EE4DD}"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3177330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1E450F-DCF7-4A00-92F7-59515E0EE4DD}"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526903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1E450F-DCF7-4A00-92F7-59515E0EE4DD}"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292540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5687-4A3D-46CC-8A39-4F39C07FB2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74F8E4-80FB-4D61-9DB5-FA278F5D6F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50B68-A975-4BC0-98D7-A17D3D138A2F}"/>
              </a:ext>
            </a:extLst>
          </p:cNvPr>
          <p:cNvSpPr>
            <a:spLocks noGrp="1"/>
          </p:cNvSpPr>
          <p:nvPr>
            <p:ph type="dt" sz="half" idx="10"/>
          </p:nvPr>
        </p:nvSpPr>
        <p:spPr/>
        <p:txBody>
          <a:bodyPr/>
          <a:lstStyle/>
          <a:p>
            <a:fld id="{581E450F-DCF7-4A00-92F7-59515E0EE4DD}" type="datetimeFigureOut">
              <a:rPr lang="en-US" smtClean="0"/>
              <a:t>4/30/2025</a:t>
            </a:fld>
            <a:endParaRPr lang="en-US"/>
          </a:p>
        </p:txBody>
      </p:sp>
      <p:sp>
        <p:nvSpPr>
          <p:cNvPr id="5" name="Footer Placeholder 4">
            <a:extLst>
              <a:ext uri="{FF2B5EF4-FFF2-40B4-BE49-F238E27FC236}">
                <a16:creationId xmlns:a16="http://schemas.microsoft.com/office/drawing/2014/main" id="{61F5D84B-B423-4F72-92C9-971304D4A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7CEAE-0479-4C7F-AB5B-C027A912F669}"/>
              </a:ext>
            </a:extLst>
          </p:cNvPr>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251142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1E450F-DCF7-4A00-92F7-59515E0EE4DD}"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219347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E450F-DCF7-4A00-92F7-59515E0EE4DD}"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372171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1E450F-DCF7-4A00-92F7-59515E0EE4DD}"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398510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1E450F-DCF7-4A00-92F7-59515E0EE4DD}" type="datetimeFigureOut">
              <a:rPr lang="en-US" smtClean="0"/>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237355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1E450F-DCF7-4A00-92F7-59515E0EE4DD}"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11990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81E450F-DCF7-4A00-92F7-59515E0EE4DD}" type="datetimeFigureOut">
              <a:rPr lang="en-US" smtClean="0"/>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239906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1E450F-DCF7-4A00-92F7-59515E0EE4DD}"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1978604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1E450F-DCF7-4A00-92F7-59515E0EE4DD}"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8332F-F282-442C-B404-CF01EB145DC6}" type="slidenum">
              <a:rPr lang="en-US" smtClean="0"/>
              <a:t>‹#›</a:t>
            </a:fld>
            <a:endParaRPr lang="en-US"/>
          </a:p>
        </p:txBody>
      </p:sp>
    </p:spTree>
    <p:extLst>
      <p:ext uri="{BB962C8B-B14F-4D97-AF65-F5344CB8AC3E}">
        <p14:creationId xmlns:p14="http://schemas.microsoft.com/office/powerpoint/2010/main" val="424754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81E450F-DCF7-4A00-92F7-59515E0EE4DD}" type="datetimeFigureOut">
              <a:rPr lang="en-US" smtClean="0"/>
              <a:t>4/30/2025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1C8332F-F282-442C-B404-CF01EB145DC6}" type="slidenum">
              <a:rPr lang="en-US" smtClean="0"/>
              <a:t>‹#›</a:t>
            </a:fld>
            <a:endParaRPr lang="en-US"/>
          </a:p>
        </p:txBody>
      </p:sp>
    </p:spTree>
    <p:extLst>
      <p:ext uri="{BB962C8B-B14F-4D97-AF65-F5344CB8AC3E}">
        <p14:creationId xmlns:p14="http://schemas.microsoft.com/office/powerpoint/2010/main" val="2374858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www.angusreid.org/angus-reid-electoral-record"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angusreid.org/electoral-record-continued"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5" name="Picture 2">
            <a:extLst>
              <a:ext uri="{FF2B5EF4-FFF2-40B4-BE49-F238E27FC236}">
                <a16:creationId xmlns:a16="http://schemas.microsoft.com/office/drawing/2014/main" id="{93274B0C-1CB3-4AA4-A183-20B7FE5DB1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3">
            <a:extLst>
              <a:ext uri="{FF2B5EF4-FFF2-40B4-BE49-F238E27FC236}">
                <a16:creationId xmlns:a16="http://schemas.microsoft.com/office/drawing/2014/main" id="{2E640319-3BB6-49BF-BAF4-D63FEC73E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7" name="Rectangle 45">
            <a:extLst>
              <a:ext uri="{FF2B5EF4-FFF2-40B4-BE49-F238E27FC236}">
                <a16:creationId xmlns:a16="http://schemas.microsoft.com/office/drawing/2014/main" id="{12D6A585-D054-4B4A-85ED-4E2934145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2">
            <a:extLst>
              <a:ext uri="{FF2B5EF4-FFF2-40B4-BE49-F238E27FC236}">
                <a16:creationId xmlns:a16="http://schemas.microsoft.com/office/drawing/2014/main" id="{166EC7FC-56B5-444E-A106-AC7FB22644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keyboard&#10;&#10;Description automatically generated">
            <a:extLst>
              <a:ext uri="{FF2B5EF4-FFF2-40B4-BE49-F238E27FC236}">
                <a16:creationId xmlns:a16="http://schemas.microsoft.com/office/drawing/2014/main" id="{F3DD6E5E-B8BB-4BFD-8DAF-671BDDC8E5C5}"/>
              </a:ext>
            </a:extLst>
          </p:cNvPr>
          <p:cNvPicPr>
            <a:picLocks noChangeAspect="1"/>
          </p:cNvPicPr>
          <p:nvPr/>
        </p:nvPicPr>
        <p:blipFill rotWithShape="1">
          <a:blip r:embed="rId4">
            <a:extLst>
              <a:ext uri="{28A0092B-C50C-407E-A947-70E740481C1C}">
                <a14:useLocalDpi xmlns:a14="http://schemas.microsoft.com/office/drawing/2010/main" val="0"/>
              </a:ext>
            </a:extLst>
          </a:blip>
          <a:srcRect r="5877"/>
          <a:stretch/>
        </p:blipFill>
        <p:spPr>
          <a:xfrm>
            <a:off x="643467" y="643468"/>
            <a:ext cx="10742806" cy="5564129"/>
          </a:xfrm>
          <a:custGeom>
            <a:avLst/>
            <a:gdLst>
              <a:gd name="connsiteX0" fmla="*/ 247492 w 10742806"/>
              <a:gd name="connsiteY0" fmla="*/ 0 h 5564129"/>
              <a:gd name="connsiteX1" fmla="*/ 10495314 w 10742806"/>
              <a:gd name="connsiteY1" fmla="*/ 0 h 5564129"/>
              <a:gd name="connsiteX2" fmla="*/ 10742806 w 10742806"/>
              <a:gd name="connsiteY2" fmla="*/ 247492 h 5564129"/>
              <a:gd name="connsiteX3" fmla="*/ 10742806 w 10742806"/>
              <a:gd name="connsiteY3" fmla="*/ 5316637 h 5564129"/>
              <a:gd name="connsiteX4" fmla="*/ 10495314 w 10742806"/>
              <a:gd name="connsiteY4" fmla="*/ 5564129 h 5564129"/>
              <a:gd name="connsiteX5" fmla="*/ 247492 w 10742806"/>
              <a:gd name="connsiteY5" fmla="*/ 5564129 h 5564129"/>
              <a:gd name="connsiteX6" fmla="*/ 0 w 10742806"/>
              <a:gd name="connsiteY6" fmla="*/ 5316637 h 5564129"/>
              <a:gd name="connsiteX7" fmla="*/ 0 w 10742806"/>
              <a:gd name="connsiteY7" fmla="*/ 247492 h 5564129"/>
              <a:gd name="connsiteX8" fmla="*/ 247492 w 10742806"/>
              <a:gd name="connsiteY8" fmla="*/ 0 h 556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2806" h="5564129">
                <a:moveTo>
                  <a:pt x="247492" y="0"/>
                </a:moveTo>
                <a:lnTo>
                  <a:pt x="10495314" y="0"/>
                </a:lnTo>
                <a:cubicBezTo>
                  <a:pt x="10632000" y="0"/>
                  <a:pt x="10742806" y="110806"/>
                  <a:pt x="10742806" y="247492"/>
                </a:cubicBezTo>
                <a:lnTo>
                  <a:pt x="10742806" y="5316637"/>
                </a:lnTo>
                <a:cubicBezTo>
                  <a:pt x="10742806" y="5453323"/>
                  <a:pt x="10632000" y="5564129"/>
                  <a:pt x="10495314" y="5564129"/>
                </a:cubicBezTo>
                <a:lnTo>
                  <a:pt x="247492" y="5564129"/>
                </a:lnTo>
                <a:cubicBezTo>
                  <a:pt x="110806" y="5564129"/>
                  <a:pt x="0" y="5453323"/>
                  <a:pt x="0" y="5316637"/>
                </a:cubicBezTo>
                <a:lnTo>
                  <a:pt x="0" y="247492"/>
                </a:lnTo>
                <a:cubicBezTo>
                  <a:pt x="0" y="110806"/>
                  <a:pt x="110806" y="0"/>
                  <a:pt x="247492" y="0"/>
                </a:cubicBezTo>
                <a:close/>
              </a:path>
            </a:pathLst>
          </a:cu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99997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4D1917D-1890-4694-B361-96548372798C}"/>
              </a:ext>
            </a:extLst>
          </p:cNvPr>
          <p:cNvGraphicFramePr>
            <a:graphicFrameLocks noGrp="1"/>
          </p:cNvGraphicFramePr>
          <p:nvPr>
            <p:extLst>
              <p:ext uri="{D42A27DB-BD31-4B8C-83A1-F6EECF244321}">
                <p14:modId xmlns:p14="http://schemas.microsoft.com/office/powerpoint/2010/main" val="1707391720"/>
              </p:ext>
            </p:extLst>
          </p:nvPr>
        </p:nvGraphicFramePr>
        <p:xfrm>
          <a:off x="614731" y="1285558"/>
          <a:ext cx="6089466" cy="3746334"/>
        </p:xfrm>
        <a:graphic>
          <a:graphicData uri="http://schemas.openxmlformats.org/drawingml/2006/table">
            <a:tbl>
              <a:tblPr firstRow="1" firstCol="1">
                <a:tableStyleId>{5C22544A-7EE6-4342-B048-85BDC9FD1C3A}</a:tableStyleId>
              </a:tblPr>
              <a:tblGrid>
                <a:gridCol w="1217893">
                  <a:extLst>
                    <a:ext uri="{9D8B030D-6E8A-4147-A177-3AD203B41FA5}">
                      <a16:colId xmlns:a16="http://schemas.microsoft.com/office/drawing/2014/main" val="759672029"/>
                    </a:ext>
                  </a:extLst>
                </a:gridCol>
                <a:gridCol w="1217893">
                  <a:extLst>
                    <a:ext uri="{9D8B030D-6E8A-4147-A177-3AD203B41FA5}">
                      <a16:colId xmlns:a16="http://schemas.microsoft.com/office/drawing/2014/main" val="4200051971"/>
                    </a:ext>
                  </a:extLst>
                </a:gridCol>
                <a:gridCol w="1217894">
                  <a:extLst>
                    <a:ext uri="{9D8B030D-6E8A-4147-A177-3AD203B41FA5}">
                      <a16:colId xmlns:a16="http://schemas.microsoft.com/office/drawing/2014/main" val="2500795681"/>
                    </a:ext>
                  </a:extLst>
                </a:gridCol>
                <a:gridCol w="1217893">
                  <a:extLst>
                    <a:ext uri="{9D8B030D-6E8A-4147-A177-3AD203B41FA5}">
                      <a16:colId xmlns:a16="http://schemas.microsoft.com/office/drawing/2014/main" val="2701621518"/>
                    </a:ext>
                  </a:extLst>
                </a:gridCol>
                <a:gridCol w="1217893">
                  <a:extLst>
                    <a:ext uri="{9D8B030D-6E8A-4147-A177-3AD203B41FA5}">
                      <a16:colId xmlns:a16="http://schemas.microsoft.com/office/drawing/2014/main" val="75817913"/>
                    </a:ext>
                  </a:extLst>
                </a:gridCol>
              </a:tblGrid>
              <a:tr h="639239">
                <a:tc rowSpan="2">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gridSpan="4">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2012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490351430"/>
                  </a:ext>
                </a:extLst>
              </a:tr>
              <a:tr h="639239">
                <a:tc vMerge="1">
                  <a:txBody>
                    <a:bodyPr/>
                    <a:lstStyle/>
                    <a:p>
                      <a:pPr algn="ctr"/>
                      <a:endParaRPr lang="en-US"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Obama (D)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Romney</a:t>
                      </a:r>
                    </a:p>
                    <a:p>
                      <a:pPr algn="ctr"/>
                      <a:r>
                        <a:rPr lang="en-US" sz="1600" b="1" dirty="0">
                          <a:solidFill>
                            <a:schemeClr val="bg1"/>
                          </a:solidFill>
                          <a:latin typeface="Verdana Pro SemiBold" panose="020B0604020202020204" pitchFamily="34" charset="0"/>
                          <a:cs typeface="Kartika" panose="020B0502040204020203" pitchFamily="18" charset="0"/>
                        </a:rPr>
                        <a:t>(R)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792023499"/>
                  </a:ext>
                </a:extLst>
              </a:tr>
              <a:tr h="1233928">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p>
                      <a:pPr algn="ctr"/>
                      <a:r>
                        <a:rPr lang="en-US" sz="1600" b="1" dirty="0">
                          <a:solidFill>
                            <a:schemeClr val="bg1"/>
                          </a:solidFill>
                          <a:latin typeface="Verdana Pro SemiBold" panose="020B0604020202020204" pitchFamily="34" charset="0"/>
                          <a:cs typeface="Kartika" panose="020B0502040204020203" pitchFamily="18" charset="0"/>
                        </a:rPr>
                        <a:t>Result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71483687"/>
                  </a:ext>
                </a:extLst>
              </a:tr>
              <a:tr h="1233928">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sng" dirty="0">
                          <a:solidFill>
                            <a:schemeClr val="accent3">
                              <a:lumMod val="50000"/>
                            </a:schemeClr>
                          </a:solidFill>
                          <a:latin typeface="Verdana Pro SemiBold" panose="020B0604020202020204" pitchFamily="34" charset="0"/>
                          <a:cs typeface="Kartika" panose="020B0502040204020203" pitchFamily="18" charset="0"/>
                        </a:rPr>
                        <a:t>-0.3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46834844"/>
                  </a:ext>
                </a:extLst>
              </a:tr>
            </a:tbl>
          </a:graphicData>
        </a:graphic>
      </p:graphicFrame>
      <p:sp>
        <p:nvSpPr>
          <p:cNvPr id="13" name="TextBox 12">
            <a:extLst>
              <a:ext uri="{FF2B5EF4-FFF2-40B4-BE49-F238E27FC236}">
                <a16:creationId xmlns:a16="http://schemas.microsoft.com/office/drawing/2014/main" id="{CD7E61A6-2237-489C-B6D1-81A0FB142089}"/>
              </a:ext>
            </a:extLst>
          </p:cNvPr>
          <p:cNvSpPr txBox="1"/>
          <p:nvPr/>
        </p:nvSpPr>
        <p:spPr>
          <a:xfrm>
            <a:off x="0" y="271420"/>
            <a:ext cx="9070832" cy="923330"/>
          </a:xfrm>
          <a:prstGeom prst="rect">
            <a:avLst/>
          </a:prstGeom>
          <a:noFill/>
        </p:spPr>
        <p:txBody>
          <a:bodyPr wrap="square" rtlCol="0">
            <a:spAutoFit/>
          </a:bodyPr>
          <a:lstStyle/>
          <a:p>
            <a:pPr algn="ctr"/>
            <a:r>
              <a:rPr lang="en-US" sz="3600" dirty="0">
                <a:solidFill>
                  <a:schemeClr val="tx2"/>
                </a:solidFill>
                <a:latin typeface="Arial Nova" panose="020B0504020202020204" pitchFamily="34" charset="0"/>
              </a:rPr>
              <a:t>American Federal Elections, 2012 and 2016</a:t>
            </a:r>
          </a:p>
          <a:p>
            <a:r>
              <a:rPr lang="en-US" dirty="0">
                <a:latin typeface="Abadi Extra Light" panose="020B0204020104020204" pitchFamily="34" charset="0"/>
              </a:rPr>
              <a:t> </a:t>
            </a:r>
          </a:p>
        </p:txBody>
      </p:sp>
      <p:pic>
        <p:nvPicPr>
          <p:cNvPr id="3" name="Picture 2" descr="A close up of a logo&#10;&#10;Description automatically generated">
            <a:extLst>
              <a:ext uri="{FF2B5EF4-FFF2-40B4-BE49-F238E27FC236}">
                <a16:creationId xmlns:a16="http://schemas.microsoft.com/office/drawing/2014/main" id="{6A4BC569-49A7-43ED-AA9F-8F92690FB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764" y="177769"/>
            <a:ext cx="877076" cy="879572"/>
          </a:xfrm>
          <a:prstGeom prst="rect">
            <a:avLst/>
          </a:prstGeom>
        </p:spPr>
      </p:pic>
      <p:graphicFrame>
        <p:nvGraphicFramePr>
          <p:cNvPr id="2" name="Table 1">
            <a:extLst>
              <a:ext uri="{FF2B5EF4-FFF2-40B4-BE49-F238E27FC236}">
                <a16:creationId xmlns:a16="http://schemas.microsoft.com/office/drawing/2014/main" id="{EB701244-B507-4099-AEB4-2A9363EB2691}"/>
              </a:ext>
            </a:extLst>
          </p:cNvPr>
          <p:cNvGraphicFramePr>
            <a:graphicFrameLocks noGrp="1"/>
          </p:cNvGraphicFramePr>
          <p:nvPr>
            <p:extLst>
              <p:ext uri="{D42A27DB-BD31-4B8C-83A1-F6EECF244321}">
                <p14:modId xmlns:p14="http://schemas.microsoft.com/office/powerpoint/2010/main" val="3883495438"/>
              </p:ext>
            </p:extLst>
          </p:nvPr>
        </p:nvGraphicFramePr>
        <p:xfrm>
          <a:off x="6704196" y="1285557"/>
          <a:ext cx="4871572" cy="3746334"/>
        </p:xfrm>
        <a:graphic>
          <a:graphicData uri="http://schemas.openxmlformats.org/drawingml/2006/table">
            <a:tbl>
              <a:tblPr firstRow="1" firstCol="1">
                <a:tableStyleId>{5C22544A-7EE6-4342-B048-85BDC9FD1C3A}</a:tableStyleId>
              </a:tblPr>
              <a:tblGrid>
                <a:gridCol w="1217893">
                  <a:extLst>
                    <a:ext uri="{9D8B030D-6E8A-4147-A177-3AD203B41FA5}">
                      <a16:colId xmlns:a16="http://schemas.microsoft.com/office/drawing/2014/main" val="309726752"/>
                    </a:ext>
                  </a:extLst>
                </a:gridCol>
                <a:gridCol w="1217893">
                  <a:extLst>
                    <a:ext uri="{9D8B030D-6E8A-4147-A177-3AD203B41FA5}">
                      <a16:colId xmlns:a16="http://schemas.microsoft.com/office/drawing/2014/main" val="1833794952"/>
                    </a:ext>
                  </a:extLst>
                </a:gridCol>
                <a:gridCol w="1217893">
                  <a:extLst>
                    <a:ext uri="{9D8B030D-6E8A-4147-A177-3AD203B41FA5}">
                      <a16:colId xmlns:a16="http://schemas.microsoft.com/office/drawing/2014/main" val="1994116688"/>
                    </a:ext>
                  </a:extLst>
                </a:gridCol>
                <a:gridCol w="1217893">
                  <a:extLst>
                    <a:ext uri="{9D8B030D-6E8A-4147-A177-3AD203B41FA5}">
                      <a16:colId xmlns:a16="http://schemas.microsoft.com/office/drawing/2014/main" val="3203934827"/>
                    </a:ext>
                  </a:extLst>
                </a:gridCol>
              </a:tblGrid>
              <a:tr h="639239">
                <a:tc gridSpan="4">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2016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380059604"/>
                  </a:ext>
                </a:extLst>
              </a:tr>
              <a:tr h="639239">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Clinton (D)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Trump</a:t>
                      </a:r>
                    </a:p>
                    <a:p>
                      <a:pPr algn="ctr"/>
                      <a:r>
                        <a:rPr lang="en-US" sz="1600" b="1" dirty="0">
                          <a:solidFill>
                            <a:schemeClr val="bg1"/>
                          </a:solidFill>
                          <a:latin typeface="Verdana Pro SemiBold" panose="020B0604020202020204" pitchFamily="34" charset="0"/>
                          <a:cs typeface="Kartika" panose="020B0502040204020203" pitchFamily="18" charset="0"/>
                        </a:rPr>
                        <a:t>(R)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234325048"/>
                  </a:ext>
                </a:extLst>
              </a:tr>
              <a:tr h="1233928">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10303804"/>
                  </a:ext>
                </a:extLst>
              </a:tr>
              <a:tr h="1233928">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sng" dirty="0">
                          <a:solidFill>
                            <a:schemeClr val="accent3">
                              <a:lumMod val="50000"/>
                            </a:schemeClr>
                          </a:solidFill>
                          <a:latin typeface="Verdana Pro SemiBold" panose="020B0604020202020204" pitchFamily="34" charset="0"/>
                          <a:cs typeface="Kartika" panose="020B0502040204020203" pitchFamily="18" charset="0"/>
                        </a:rPr>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06006778"/>
                  </a:ext>
                </a:extLst>
              </a:tr>
            </a:tbl>
          </a:graphicData>
        </a:graphic>
      </p:graphicFrame>
      <p:sp>
        <p:nvSpPr>
          <p:cNvPr id="10" name="TextBox 9">
            <a:extLst>
              <a:ext uri="{FF2B5EF4-FFF2-40B4-BE49-F238E27FC236}">
                <a16:creationId xmlns:a16="http://schemas.microsoft.com/office/drawing/2014/main" id="{845B1209-6419-4BEA-9F96-6ACEC1A19F01}"/>
              </a:ext>
            </a:extLst>
          </p:cNvPr>
          <p:cNvSpPr txBox="1"/>
          <p:nvPr/>
        </p:nvSpPr>
        <p:spPr>
          <a:xfrm>
            <a:off x="6462750" y="5572442"/>
            <a:ext cx="482889" cy="1107996"/>
          </a:xfrm>
          <a:prstGeom prst="rect">
            <a:avLst/>
          </a:prstGeom>
          <a:noFill/>
        </p:spPr>
        <p:txBody>
          <a:bodyPr wrap="none" rtlCol="0">
            <a:spAutoFit/>
          </a:bodyPr>
          <a:lstStyle/>
          <a:p>
            <a:pPr algn="ctr"/>
            <a:endParaRPr lang="en-US" sz="4800" dirty="0">
              <a:solidFill>
                <a:schemeClr val="bg1"/>
              </a:solidFill>
              <a:latin typeface="Bahnschrift Light Condensed" panose="020B0502040204020203" pitchFamily="34" charset="0"/>
            </a:endParaRPr>
          </a:p>
          <a:p>
            <a:r>
              <a:rPr lang="en-US" dirty="0">
                <a:latin typeface="Abadi Extra Light" panose="020B0204020104020204" pitchFamily="34" charset="0"/>
              </a:rPr>
              <a:t> </a:t>
            </a:r>
          </a:p>
        </p:txBody>
      </p:sp>
      <p:sp>
        <p:nvSpPr>
          <p:cNvPr id="12" name="Rectangle 11">
            <a:extLst>
              <a:ext uri="{FF2B5EF4-FFF2-40B4-BE49-F238E27FC236}">
                <a16:creationId xmlns:a16="http://schemas.microsoft.com/office/drawing/2014/main" id="{3F5B999B-B3C5-4170-BA14-0DD3F3F8118D}"/>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6D4F0C49-92BE-4FBA-8893-A5D530BD8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6" name="TextBox 15">
            <a:extLst>
              <a:ext uri="{FF2B5EF4-FFF2-40B4-BE49-F238E27FC236}">
                <a16:creationId xmlns:a16="http://schemas.microsoft.com/office/drawing/2014/main" id="{DD106CA4-EFB7-4D1F-9574-92AD083BCCD8}"/>
              </a:ext>
            </a:extLst>
          </p:cNvPr>
          <p:cNvSpPr txBox="1"/>
          <p:nvPr/>
        </p:nvSpPr>
        <p:spPr>
          <a:xfrm>
            <a:off x="3911681" y="5660287"/>
            <a:ext cx="4945585"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Federal Elections</a:t>
            </a:r>
            <a:endParaRPr lang="en-US" sz="4800" dirty="0">
              <a:latin typeface="Abadi Extra Light" panose="020B0204020104020204" pitchFamily="34" charset="0"/>
            </a:endParaRPr>
          </a:p>
        </p:txBody>
      </p:sp>
    </p:spTree>
    <p:extLst>
      <p:ext uri="{BB962C8B-B14F-4D97-AF65-F5344CB8AC3E}">
        <p14:creationId xmlns:p14="http://schemas.microsoft.com/office/powerpoint/2010/main" val="79909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F02735B-CE99-475D-84CD-CCFA782F961E}"/>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861DBFA-6330-450D-8DC2-A167D55D6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3" name="TextBox 12">
            <a:extLst>
              <a:ext uri="{FF2B5EF4-FFF2-40B4-BE49-F238E27FC236}">
                <a16:creationId xmlns:a16="http://schemas.microsoft.com/office/drawing/2014/main" id="{CD7E61A6-2237-489C-B6D1-81A0FB142089}"/>
              </a:ext>
            </a:extLst>
          </p:cNvPr>
          <p:cNvSpPr txBox="1"/>
          <p:nvPr/>
        </p:nvSpPr>
        <p:spPr>
          <a:xfrm>
            <a:off x="-1" y="129381"/>
            <a:ext cx="3462291" cy="984885"/>
          </a:xfrm>
          <a:prstGeom prst="rect">
            <a:avLst/>
          </a:prstGeom>
          <a:noFill/>
        </p:spPr>
        <p:txBody>
          <a:bodyPr wrap="square" rtlCol="0">
            <a:spAutoFit/>
          </a:bodyPr>
          <a:lstStyle/>
          <a:p>
            <a:pPr algn="ctr"/>
            <a:r>
              <a:rPr lang="en-US" sz="4000" dirty="0">
                <a:latin typeface="Arial Nova" panose="020B0504020202020204" pitchFamily="34" charset="0"/>
              </a:rPr>
              <a:t>Nova Scotia</a:t>
            </a:r>
          </a:p>
          <a:p>
            <a:r>
              <a:rPr lang="en-US" dirty="0">
                <a:latin typeface="Abadi Extra Light" panose="020B0204020104020204" pitchFamily="34" charset="0"/>
              </a:rPr>
              <a:t> </a:t>
            </a:r>
          </a:p>
        </p:txBody>
      </p:sp>
      <p:sp>
        <p:nvSpPr>
          <p:cNvPr id="8" name="TextBox 7">
            <a:extLst>
              <a:ext uri="{FF2B5EF4-FFF2-40B4-BE49-F238E27FC236}">
                <a16:creationId xmlns:a16="http://schemas.microsoft.com/office/drawing/2014/main" id="{E60991B9-C00A-49D1-B5F3-EED33760E33D}"/>
              </a:ext>
            </a:extLst>
          </p:cNvPr>
          <p:cNvSpPr txBox="1"/>
          <p:nvPr/>
        </p:nvSpPr>
        <p:spPr>
          <a:xfrm>
            <a:off x="3622339" y="5660287"/>
            <a:ext cx="5524269"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Provincial Elections</a:t>
            </a:r>
            <a:endParaRPr lang="en-US" sz="4800" dirty="0">
              <a:latin typeface="Abadi Extra Light" panose="020B0204020104020204" pitchFamily="34" charset="0"/>
            </a:endParaRPr>
          </a:p>
        </p:txBody>
      </p:sp>
      <p:graphicFrame>
        <p:nvGraphicFramePr>
          <p:cNvPr id="2" name="Table 1">
            <a:extLst>
              <a:ext uri="{FF2B5EF4-FFF2-40B4-BE49-F238E27FC236}">
                <a16:creationId xmlns:a16="http://schemas.microsoft.com/office/drawing/2014/main" id="{01AA3684-2577-4156-A4AE-0F43E3D7D3D9}"/>
              </a:ext>
            </a:extLst>
          </p:cNvPr>
          <p:cNvGraphicFramePr>
            <a:graphicFrameLocks noGrp="1"/>
          </p:cNvGraphicFramePr>
          <p:nvPr>
            <p:extLst>
              <p:ext uri="{D42A27DB-BD31-4B8C-83A1-F6EECF244321}">
                <p14:modId xmlns:p14="http://schemas.microsoft.com/office/powerpoint/2010/main" val="1185196881"/>
              </p:ext>
            </p:extLst>
          </p:nvPr>
        </p:nvGraphicFramePr>
        <p:xfrm>
          <a:off x="975102" y="1114266"/>
          <a:ext cx="10241796" cy="3835077"/>
        </p:xfrm>
        <a:graphic>
          <a:graphicData uri="http://schemas.openxmlformats.org/drawingml/2006/table">
            <a:tbl>
              <a:tblPr firstRow="1" firstCol="1">
                <a:tableStyleId>{5C22544A-7EE6-4342-B048-85BDC9FD1C3A}</a:tableStyleId>
              </a:tblPr>
              <a:tblGrid>
                <a:gridCol w="1706966">
                  <a:extLst>
                    <a:ext uri="{9D8B030D-6E8A-4147-A177-3AD203B41FA5}">
                      <a16:colId xmlns:a16="http://schemas.microsoft.com/office/drawing/2014/main" val="1865196757"/>
                    </a:ext>
                  </a:extLst>
                </a:gridCol>
                <a:gridCol w="1706966">
                  <a:extLst>
                    <a:ext uri="{9D8B030D-6E8A-4147-A177-3AD203B41FA5}">
                      <a16:colId xmlns:a16="http://schemas.microsoft.com/office/drawing/2014/main" val="2880030433"/>
                    </a:ext>
                  </a:extLst>
                </a:gridCol>
                <a:gridCol w="1706966">
                  <a:extLst>
                    <a:ext uri="{9D8B030D-6E8A-4147-A177-3AD203B41FA5}">
                      <a16:colId xmlns:a16="http://schemas.microsoft.com/office/drawing/2014/main" val="1103396853"/>
                    </a:ext>
                  </a:extLst>
                </a:gridCol>
                <a:gridCol w="1706966">
                  <a:extLst>
                    <a:ext uri="{9D8B030D-6E8A-4147-A177-3AD203B41FA5}">
                      <a16:colId xmlns:a16="http://schemas.microsoft.com/office/drawing/2014/main" val="2141444555"/>
                    </a:ext>
                  </a:extLst>
                </a:gridCol>
                <a:gridCol w="1706966">
                  <a:extLst>
                    <a:ext uri="{9D8B030D-6E8A-4147-A177-3AD203B41FA5}">
                      <a16:colId xmlns:a16="http://schemas.microsoft.com/office/drawing/2014/main" val="2092375857"/>
                    </a:ext>
                  </a:extLst>
                </a:gridCol>
                <a:gridCol w="1706966">
                  <a:extLst>
                    <a:ext uri="{9D8B030D-6E8A-4147-A177-3AD203B41FA5}">
                      <a16:colId xmlns:a16="http://schemas.microsoft.com/office/drawing/2014/main" val="3259635406"/>
                    </a:ext>
                  </a:extLst>
                </a:gridCol>
              </a:tblGrid>
              <a:tr h="294965">
                <a:tc rowSpan="2">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June 2009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rowSpan="2">
                  <a:txBody>
                    <a:bodyPr/>
                    <a:lstStyle/>
                    <a:p>
                      <a:pPr algn="ctr"/>
                      <a:endParaRPr lang="en-US" sz="1600" b="1"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Verdana Pro SemiBold" panose="020B0604020202020204" pitchFamily="34" charset="0"/>
                          <a:cs typeface="Kartika" panose="020B0502040204020203" pitchFamily="18" charset="0"/>
                        </a:rPr>
                        <a:t>October 2013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4253205898"/>
                  </a:ext>
                </a:extLst>
              </a:tr>
              <a:tr h="402657">
                <a:tc vMerge="1">
                  <a:txBody>
                    <a:bodyPr/>
                    <a:lstStyle/>
                    <a:p>
                      <a:pPr algn="ctr"/>
                      <a:endParaRPr lang="en-US"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v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092828704"/>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Liberal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677816725"/>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Liberal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37463790"/>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Conservative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Conservative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82488443"/>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Green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87160854"/>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01720658"/>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sng" dirty="0">
                          <a:solidFill>
                            <a:schemeClr val="accent3">
                              <a:lumMod val="50000"/>
                            </a:schemeClr>
                          </a:solidFill>
                          <a:latin typeface="Verdana Pro SemiBold" panose="020B0604020202020204" pitchFamily="34" charset="0"/>
                          <a:cs typeface="Kartika" panose="020B0502040204020203" pitchFamily="18"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dirty="0">
                          <a:solidFill>
                            <a:schemeClr val="accent3">
                              <a:lumMod val="50000"/>
                            </a:schemeClr>
                          </a:solidFill>
                          <a:latin typeface="Verdana Pro SemiBold" panose="020B0604020202020204" pitchFamily="34" charset="0"/>
                          <a:cs typeface="Kartika" panose="020B0502040204020203" pitchFamily="18"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09145124"/>
                  </a:ext>
                </a:extLst>
              </a:tr>
            </a:tbl>
          </a:graphicData>
        </a:graphic>
      </p:graphicFrame>
      <p:pic>
        <p:nvPicPr>
          <p:cNvPr id="4" name="Picture 3" descr="A picture containing clipart&#10;&#10;Description automatically generated">
            <a:extLst>
              <a:ext uri="{FF2B5EF4-FFF2-40B4-BE49-F238E27FC236}">
                <a16:creationId xmlns:a16="http://schemas.microsoft.com/office/drawing/2014/main" id="{DE304028-7C57-4E76-BB00-5B9389E24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807" y="1227386"/>
            <a:ext cx="1061456" cy="530728"/>
          </a:xfrm>
          <a:prstGeom prst="rect">
            <a:avLst/>
          </a:prstGeom>
        </p:spPr>
      </p:pic>
    </p:spTree>
    <p:extLst>
      <p:ext uri="{BB962C8B-B14F-4D97-AF65-F5344CB8AC3E}">
        <p14:creationId xmlns:p14="http://schemas.microsoft.com/office/powerpoint/2010/main" val="2842109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7E61A6-2237-489C-B6D1-81A0FB142089}"/>
              </a:ext>
            </a:extLst>
          </p:cNvPr>
          <p:cNvSpPr txBox="1"/>
          <p:nvPr/>
        </p:nvSpPr>
        <p:spPr>
          <a:xfrm>
            <a:off x="0" y="129381"/>
            <a:ext cx="2876366" cy="984885"/>
          </a:xfrm>
          <a:prstGeom prst="rect">
            <a:avLst/>
          </a:prstGeom>
          <a:noFill/>
        </p:spPr>
        <p:txBody>
          <a:bodyPr wrap="square" rtlCol="0">
            <a:spAutoFit/>
          </a:bodyPr>
          <a:lstStyle/>
          <a:p>
            <a:pPr algn="ctr"/>
            <a:r>
              <a:rPr lang="en-US" sz="4000" dirty="0">
                <a:latin typeface="Arial Nova" panose="020B0504020202020204" pitchFamily="34" charset="0"/>
              </a:rPr>
              <a:t>Quebec</a:t>
            </a:r>
          </a:p>
          <a:p>
            <a:r>
              <a:rPr lang="en-US" dirty="0">
                <a:latin typeface="Abadi Extra Light" panose="020B0204020104020204" pitchFamily="34" charset="0"/>
              </a:rPr>
              <a:t> </a:t>
            </a:r>
          </a:p>
        </p:txBody>
      </p:sp>
      <p:graphicFrame>
        <p:nvGraphicFramePr>
          <p:cNvPr id="2" name="Table 1">
            <a:extLst>
              <a:ext uri="{FF2B5EF4-FFF2-40B4-BE49-F238E27FC236}">
                <a16:creationId xmlns:a16="http://schemas.microsoft.com/office/drawing/2014/main" id="{01AA3684-2577-4156-A4AE-0F43E3D7D3D9}"/>
              </a:ext>
            </a:extLst>
          </p:cNvPr>
          <p:cNvGraphicFramePr>
            <a:graphicFrameLocks noGrp="1"/>
          </p:cNvGraphicFramePr>
          <p:nvPr>
            <p:extLst>
              <p:ext uri="{D42A27DB-BD31-4B8C-83A1-F6EECF244321}">
                <p14:modId xmlns:p14="http://schemas.microsoft.com/office/powerpoint/2010/main" val="3641213612"/>
              </p:ext>
            </p:extLst>
          </p:nvPr>
        </p:nvGraphicFramePr>
        <p:xfrm>
          <a:off x="975102" y="1054042"/>
          <a:ext cx="9644016" cy="4288759"/>
        </p:xfrm>
        <a:graphic>
          <a:graphicData uri="http://schemas.openxmlformats.org/drawingml/2006/table">
            <a:tbl>
              <a:tblPr firstRow="1" firstCol="1">
                <a:tableStyleId>{5C22544A-7EE6-4342-B048-85BDC9FD1C3A}</a:tableStyleId>
              </a:tblPr>
              <a:tblGrid>
                <a:gridCol w="3214672">
                  <a:extLst>
                    <a:ext uri="{9D8B030D-6E8A-4147-A177-3AD203B41FA5}">
                      <a16:colId xmlns:a16="http://schemas.microsoft.com/office/drawing/2014/main" val="1865196757"/>
                    </a:ext>
                  </a:extLst>
                </a:gridCol>
                <a:gridCol w="3214672">
                  <a:extLst>
                    <a:ext uri="{9D8B030D-6E8A-4147-A177-3AD203B41FA5}">
                      <a16:colId xmlns:a16="http://schemas.microsoft.com/office/drawing/2014/main" val="2880030433"/>
                    </a:ext>
                  </a:extLst>
                </a:gridCol>
                <a:gridCol w="3214672">
                  <a:extLst>
                    <a:ext uri="{9D8B030D-6E8A-4147-A177-3AD203B41FA5}">
                      <a16:colId xmlns:a16="http://schemas.microsoft.com/office/drawing/2014/main" val="1103396853"/>
                    </a:ext>
                  </a:extLst>
                </a:gridCol>
              </a:tblGrid>
              <a:tr h="372396">
                <a:tc rowSpan="2">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algn="ctr"/>
                      <a:r>
                        <a:rPr lang="en-US" b="1" dirty="0">
                          <a:solidFill>
                            <a:schemeClr val="bg1"/>
                          </a:solidFill>
                          <a:latin typeface="Verdana Pro SemiBold" panose="020B0604020202020204" pitchFamily="34" charset="0"/>
                          <a:cs typeface="Kartika" panose="020B0502040204020203" pitchFamily="18" charset="0"/>
                        </a:rPr>
                        <a:t>October 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4253205898"/>
                  </a:ext>
                </a:extLst>
              </a:tr>
              <a:tr h="392668">
                <a:tc vMerge="1">
                  <a:txBody>
                    <a:bodyPr/>
                    <a:lstStyle/>
                    <a:p>
                      <a:pPr algn="ctr"/>
                      <a:endParaRPr lang="en-US"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092828704"/>
                  </a:ext>
                </a:extLst>
              </a:tr>
              <a:tr h="5033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Verdana Pro SemiBold" panose="020B0604020202020204" pitchFamily="34" charset="0"/>
                          <a:cs typeface="Kartika" panose="020B0502040204020203" pitchFamily="18" charset="0"/>
                        </a:rPr>
                        <a:t>CAQ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677816725"/>
                  </a:ext>
                </a:extLst>
              </a:tr>
              <a:tr h="5033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Verdana Pro SemiBold" panose="020B0604020202020204" pitchFamily="34" charset="0"/>
                          <a:cs typeface="Kartika" panose="020B0502040204020203" pitchFamily="18" charset="0"/>
                        </a:rPr>
                        <a:t>Liberal (</a:t>
                      </a:r>
                      <a:r>
                        <a:rPr lang="en-US" sz="1000" b="1" dirty="0">
                          <a:solidFill>
                            <a:schemeClr val="bg1"/>
                          </a:solidFill>
                          <a:latin typeface="Verdana Pro SemiBold" panose="020B0604020202020204" pitchFamily="34" charset="0"/>
                          <a:cs typeface="Kartika" panose="020B0502040204020203" pitchFamily="18" charset="0"/>
                        </a:rPr>
                        <a:t>won 2</a:t>
                      </a:r>
                      <a:r>
                        <a:rPr lang="en-US" sz="1000" b="1" baseline="30000" dirty="0">
                          <a:solidFill>
                            <a:schemeClr val="bg1"/>
                          </a:solidFill>
                          <a:latin typeface="Verdana Pro SemiBold" panose="020B0604020202020204" pitchFamily="34" charset="0"/>
                          <a:cs typeface="Kartika" panose="020B0502040204020203" pitchFamily="18" charset="0"/>
                        </a:rPr>
                        <a:t>nd</a:t>
                      </a:r>
                      <a:r>
                        <a:rPr lang="en-US" sz="1000" b="1" dirty="0">
                          <a:solidFill>
                            <a:schemeClr val="bg1"/>
                          </a:solidFill>
                          <a:latin typeface="Verdana Pro SemiBold" panose="020B0604020202020204" pitchFamily="34" charset="0"/>
                          <a:cs typeface="Kartika" panose="020B0502040204020203" pitchFamily="18" charset="0"/>
                        </a:rPr>
                        <a:t> most seats</a:t>
                      </a:r>
                      <a:r>
                        <a:rPr lang="en-US" sz="1600" b="1" dirty="0">
                          <a:solidFill>
                            <a:schemeClr val="bg1"/>
                          </a:solidFill>
                          <a:latin typeface="Verdana Pro SemiBold" panose="020B0604020202020204" pitchFamily="34" charset="0"/>
                          <a:cs typeface="Kartika" panose="020B0502040204020203" pitchFamily="18"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37463790"/>
                  </a:ext>
                </a:extLst>
              </a:tr>
              <a:tr h="503385">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QS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82488443"/>
                  </a:ext>
                </a:extLst>
              </a:tr>
              <a:tr h="5033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Verdana Pro SemiBold" panose="020B0604020202020204" pitchFamily="34" charset="0"/>
                          <a:cs typeface="Kartika" panose="020B0502040204020203" pitchFamily="18" charset="0"/>
                        </a:rPr>
                        <a:t>PQ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30886265"/>
                  </a:ext>
                </a:extLst>
              </a:tr>
              <a:tr h="5033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Verdana Pro SemiBold" panose="020B0604020202020204" pitchFamily="34" charset="0"/>
                          <a:cs typeface="Kartika" panose="020B0502040204020203" pitchFamily="18" charset="0"/>
                        </a:rPr>
                        <a:t>PCQ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87160854"/>
                  </a:ext>
                </a:extLst>
              </a:tr>
              <a:tr h="503385">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01720658"/>
                  </a:ext>
                </a:extLst>
              </a:tr>
              <a:tr h="503385">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sng" dirty="0">
                          <a:solidFill>
                            <a:srgbClr val="FF0000"/>
                          </a:solidFill>
                          <a:latin typeface="Verdana Pro SemiBold" panose="020B0604020202020204" pitchFamily="34" charset="0"/>
                          <a:cs typeface="Kartika" panose="020B0502040204020203" pitchFamily="18" charset="0"/>
                        </a:rPr>
                        <a:t>-3.2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09145124"/>
                  </a:ext>
                </a:extLst>
              </a:tr>
            </a:tbl>
          </a:graphicData>
        </a:graphic>
      </p:graphicFrame>
      <p:sp>
        <p:nvSpPr>
          <p:cNvPr id="7" name="Rectangle 6">
            <a:extLst>
              <a:ext uri="{FF2B5EF4-FFF2-40B4-BE49-F238E27FC236}">
                <a16:creationId xmlns:a16="http://schemas.microsoft.com/office/drawing/2014/main" id="{BC4BB923-4CAF-49DE-9550-4397C4668878}"/>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9619D0C-374F-40A2-9A4A-9A7BA7342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0" name="TextBox 9">
            <a:extLst>
              <a:ext uri="{FF2B5EF4-FFF2-40B4-BE49-F238E27FC236}">
                <a16:creationId xmlns:a16="http://schemas.microsoft.com/office/drawing/2014/main" id="{ED92CFB7-476D-4019-A6D3-1020D3B8D9DF}"/>
              </a:ext>
            </a:extLst>
          </p:cNvPr>
          <p:cNvSpPr txBox="1"/>
          <p:nvPr/>
        </p:nvSpPr>
        <p:spPr>
          <a:xfrm>
            <a:off x="3622339" y="5660287"/>
            <a:ext cx="5524269"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Provincial Elections</a:t>
            </a:r>
            <a:endParaRPr lang="en-US" sz="4800" dirty="0">
              <a:latin typeface="Abadi Extra Light" panose="020B0204020104020204" pitchFamily="34" charset="0"/>
            </a:endParaRPr>
          </a:p>
        </p:txBody>
      </p:sp>
      <p:pic>
        <p:nvPicPr>
          <p:cNvPr id="4" name="Picture 3" descr="A close up of a sign&#10;&#10;Description automatically generated">
            <a:extLst>
              <a:ext uri="{FF2B5EF4-FFF2-40B4-BE49-F238E27FC236}">
                <a16:creationId xmlns:a16="http://schemas.microsoft.com/office/drawing/2014/main" id="{F41CA08F-68BC-4F63-9558-35AC44F0B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510" y="1104538"/>
            <a:ext cx="1002861" cy="668574"/>
          </a:xfrm>
          <a:prstGeom prst="rect">
            <a:avLst/>
          </a:prstGeom>
        </p:spPr>
      </p:pic>
    </p:spTree>
    <p:extLst>
      <p:ext uri="{BB962C8B-B14F-4D97-AF65-F5344CB8AC3E}">
        <p14:creationId xmlns:p14="http://schemas.microsoft.com/office/powerpoint/2010/main" val="128384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7E61A6-2237-489C-B6D1-81A0FB142089}"/>
              </a:ext>
            </a:extLst>
          </p:cNvPr>
          <p:cNvSpPr txBox="1"/>
          <p:nvPr/>
        </p:nvSpPr>
        <p:spPr>
          <a:xfrm>
            <a:off x="0" y="129381"/>
            <a:ext cx="2876366" cy="984885"/>
          </a:xfrm>
          <a:prstGeom prst="rect">
            <a:avLst/>
          </a:prstGeom>
          <a:noFill/>
        </p:spPr>
        <p:txBody>
          <a:bodyPr wrap="square" rtlCol="0">
            <a:spAutoFit/>
          </a:bodyPr>
          <a:lstStyle/>
          <a:p>
            <a:pPr algn="ctr"/>
            <a:r>
              <a:rPr lang="en-US" sz="4000" dirty="0">
                <a:latin typeface="Arial Nova" panose="020B0504020202020204" pitchFamily="34" charset="0"/>
              </a:rPr>
              <a:t>Quebec</a:t>
            </a:r>
          </a:p>
          <a:p>
            <a:r>
              <a:rPr lang="en-US" dirty="0">
                <a:latin typeface="Abadi Extra Light" panose="020B0204020104020204" pitchFamily="34" charset="0"/>
              </a:rPr>
              <a:t> </a:t>
            </a:r>
          </a:p>
        </p:txBody>
      </p:sp>
      <p:graphicFrame>
        <p:nvGraphicFramePr>
          <p:cNvPr id="2" name="Table 1">
            <a:extLst>
              <a:ext uri="{FF2B5EF4-FFF2-40B4-BE49-F238E27FC236}">
                <a16:creationId xmlns:a16="http://schemas.microsoft.com/office/drawing/2014/main" id="{01AA3684-2577-4156-A4AE-0F43E3D7D3D9}"/>
              </a:ext>
            </a:extLst>
          </p:cNvPr>
          <p:cNvGraphicFramePr>
            <a:graphicFrameLocks noGrp="1"/>
          </p:cNvGraphicFramePr>
          <p:nvPr/>
        </p:nvGraphicFramePr>
        <p:xfrm>
          <a:off x="975102" y="1054041"/>
          <a:ext cx="10241796" cy="3865557"/>
        </p:xfrm>
        <a:graphic>
          <a:graphicData uri="http://schemas.openxmlformats.org/drawingml/2006/table">
            <a:tbl>
              <a:tblPr firstRow="1" firstCol="1">
                <a:tableStyleId>{5C22544A-7EE6-4342-B048-85BDC9FD1C3A}</a:tableStyleId>
              </a:tblPr>
              <a:tblGrid>
                <a:gridCol w="1706966">
                  <a:extLst>
                    <a:ext uri="{9D8B030D-6E8A-4147-A177-3AD203B41FA5}">
                      <a16:colId xmlns:a16="http://schemas.microsoft.com/office/drawing/2014/main" val="1865196757"/>
                    </a:ext>
                  </a:extLst>
                </a:gridCol>
                <a:gridCol w="1706966">
                  <a:extLst>
                    <a:ext uri="{9D8B030D-6E8A-4147-A177-3AD203B41FA5}">
                      <a16:colId xmlns:a16="http://schemas.microsoft.com/office/drawing/2014/main" val="2880030433"/>
                    </a:ext>
                  </a:extLst>
                </a:gridCol>
                <a:gridCol w="1706966">
                  <a:extLst>
                    <a:ext uri="{9D8B030D-6E8A-4147-A177-3AD203B41FA5}">
                      <a16:colId xmlns:a16="http://schemas.microsoft.com/office/drawing/2014/main" val="1103396853"/>
                    </a:ext>
                  </a:extLst>
                </a:gridCol>
                <a:gridCol w="1706966">
                  <a:extLst>
                    <a:ext uri="{9D8B030D-6E8A-4147-A177-3AD203B41FA5}">
                      <a16:colId xmlns:a16="http://schemas.microsoft.com/office/drawing/2014/main" val="2141444555"/>
                    </a:ext>
                  </a:extLst>
                </a:gridCol>
                <a:gridCol w="1706966">
                  <a:extLst>
                    <a:ext uri="{9D8B030D-6E8A-4147-A177-3AD203B41FA5}">
                      <a16:colId xmlns:a16="http://schemas.microsoft.com/office/drawing/2014/main" val="2092375857"/>
                    </a:ext>
                  </a:extLst>
                </a:gridCol>
                <a:gridCol w="1706966">
                  <a:extLst>
                    <a:ext uri="{9D8B030D-6E8A-4147-A177-3AD203B41FA5}">
                      <a16:colId xmlns:a16="http://schemas.microsoft.com/office/drawing/2014/main" val="3259635406"/>
                    </a:ext>
                  </a:extLst>
                </a:gridCol>
              </a:tblGrid>
              <a:tr h="294965">
                <a:tc rowSpan="2">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algn="ctr"/>
                      <a:r>
                        <a:rPr lang="en-US" b="1" dirty="0">
                          <a:solidFill>
                            <a:schemeClr val="bg1"/>
                          </a:solidFill>
                          <a:latin typeface="Verdana Pro SemiBold" panose="020B0604020202020204" pitchFamily="34" charset="0"/>
                          <a:cs typeface="Kartika" panose="020B0502040204020203" pitchFamily="18" charset="0"/>
                        </a:rPr>
                        <a:t>April 2014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rowSpan="2">
                  <a:txBody>
                    <a:bodyPr/>
                    <a:lstStyle/>
                    <a:p>
                      <a:pPr algn="ctr"/>
                      <a:endParaRPr lang="en-US" sz="1600" b="1"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Verdana Pro SemiBold" panose="020B0604020202020204" pitchFamily="34" charset="0"/>
                          <a:cs typeface="Kartika" panose="020B0502040204020203" pitchFamily="18" charset="0"/>
                        </a:rPr>
                        <a:t>October 2018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4253205898"/>
                  </a:ext>
                </a:extLst>
              </a:tr>
              <a:tr h="402657">
                <a:tc vMerge="1">
                  <a:txBody>
                    <a:bodyPr/>
                    <a:lstStyle/>
                    <a:p>
                      <a:pPr algn="ctr"/>
                      <a:endParaRPr lang="en-US"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v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092828704"/>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Liberal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CAQ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677816725"/>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PQ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Liberal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37463790"/>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CAQ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QS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82488443"/>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QS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PQ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87160854"/>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01720658"/>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sng" dirty="0">
                          <a:solidFill>
                            <a:schemeClr val="accent3">
                              <a:lumMod val="50000"/>
                            </a:schemeClr>
                          </a:solidFill>
                          <a:latin typeface="Verdana Pro SemiBold" panose="020B0604020202020204" pitchFamily="34" charset="0"/>
                          <a:cs typeface="Kartika" panose="020B0502040204020203" pitchFamily="18" charset="0"/>
                        </a:rPr>
                        <a:t>-1.6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dirty="0">
                          <a:solidFill>
                            <a:schemeClr val="accent3">
                              <a:lumMod val="50000"/>
                            </a:schemeClr>
                          </a:solidFill>
                          <a:latin typeface="Verdana Pro SemiBold" panose="020B0604020202020204" pitchFamily="34" charset="0"/>
                          <a:cs typeface="Kartika" panose="020B0502040204020203" pitchFamily="18" charset="0"/>
                        </a:rPr>
                        <a:t>-2.0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09145124"/>
                  </a:ext>
                </a:extLst>
              </a:tr>
            </a:tbl>
          </a:graphicData>
        </a:graphic>
      </p:graphicFrame>
      <p:sp>
        <p:nvSpPr>
          <p:cNvPr id="7" name="Rectangle 6">
            <a:extLst>
              <a:ext uri="{FF2B5EF4-FFF2-40B4-BE49-F238E27FC236}">
                <a16:creationId xmlns:a16="http://schemas.microsoft.com/office/drawing/2014/main" id="{BC4BB923-4CAF-49DE-9550-4397C4668878}"/>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9619D0C-374F-40A2-9A4A-9A7BA7342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0" name="TextBox 9">
            <a:extLst>
              <a:ext uri="{FF2B5EF4-FFF2-40B4-BE49-F238E27FC236}">
                <a16:creationId xmlns:a16="http://schemas.microsoft.com/office/drawing/2014/main" id="{ED92CFB7-476D-4019-A6D3-1020D3B8D9DF}"/>
              </a:ext>
            </a:extLst>
          </p:cNvPr>
          <p:cNvSpPr txBox="1"/>
          <p:nvPr/>
        </p:nvSpPr>
        <p:spPr>
          <a:xfrm>
            <a:off x="3622339" y="5660287"/>
            <a:ext cx="5524269"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Provincial Elections</a:t>
            </a:r>
            <a:endParaRPr lang="en-US" sz="4800" dirty="0">
              <a:latin typeface="Abadi Extra Light" panose="020B0204020104020204" pitchFamily="34" charset="0"/>
            </a:endParaRPr>
          </a:p>
        </p:txBody>
      </p:sp>
      <p:pic>
        <p:nvPicPr>
          <p:cNvPr id="4" name="Picture 3" descr="A close up of a sign&#10;&#10;Description automatically generated">
            <a:extLst>
              <a:ext uri="{FF2B5EF4-FFF2-40B4-BE49-F238E27FC236}">
                <a16:creationId xmlns:a16="http://schemas.microsoft.com/office/drawing/2014/main" id="{F41CA08F-68BC-4F63-9558-35AC44F0B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510" y="1104538"/>
            <a:ext cx="1002861" cy="668574"/>
          </a:xfrm>
          <a:prstGeom prst="rect">
            <a:avLst/>
          </a:prstGeom>
        </p:spPr>
      </p:pic>
    </p:spTree>
    <p:extLst>
      <p:ext uri="{BB962C8B-B14F-4D97-AF65-F5344CB8AC3E}">
        <p14:creationId xmlns:p14="http://schemas.microsoft.com/office/powerpoint/2010/main" val="81961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7E61A6-2237-489C-B6D1-81A0FB142089}"/>
              </a:ext>
            </a:extLst>
          </p:cNvPr>
          <p:cNvSpPr txBox="1"/>
          <p:nvPr/>
        </p:nvSpPr>
        <p:spPr>
          <a:xfrm>
            <a:off x="0" y="129381"/>
            <a:ext cx="2876366" cy="984885"/>
          </a:xfrm>
          <a:prstGeom prst="rect">
            <a:avLst/>
          </a:prstGeom>
          <a:noFill/>
        </p:spPr>
        <p:txBody>
          <a:bodyPr wrap="square" rtlCol="0">
            <a:spAutoFit/>
          </a:bodyPr>
          <a:lstStyle/>
          <a:p>
            <a:pPr algn="ctr"/>
            <a:r>
              <a:rPr lang="en-US" sz="4000" dirty="0">
                <a:latin typeface="Arial Nova" panose="020B0504020202020204" pitchFamily="34" charset="0"/>
              </a:rPr>
              <a:t>Quebec</a:t>
            </a:r>
          </a:p>
          <a:p>
            <a:r>
              <a:rPr lang="en-US" dirty="0">
                <a:latin typeface="Abadi Extra Light" panose="020B0204020104020204" pitchFamily="34" charset="0"/>
              </a:rPr>
              <a:t> </a:t>
            </a:r>
          </a:p>
        </p:txBody>
      </p:sp>
      <p:graphicFrame>
        <p:nvGraphicFramePr>
          <p:cNvPr id="2" name="Table 1">
            <a:extLst>
              <a:ext uri="{FF2B5EF4-FFF2-40B4-BE49-F238E27FC236}">
                <a16:creationId xmlns:a16="http://schemas.microsoft.com/office/drawing/2014/main" id="{01AA3684-2577-4156-A4AE-0F43E3D7D3D9}"/>
              </a:ext>
            </a:extLst>
          </p:cNvPr>
          <p:cNvGraphicFramePr>
            <a:graphicFrameLocks noGrp="1"/>
          </p:cNvGraphicFramePr>
          <p:nvPr>
            <p:extLst>
              <p:ext uri="{D42A27DB-BD31-4B8C-83A1-F6EECF244321}">
                <p14:modId xmlns:p14="http://schemas.microsoft.com/office/powerpoint/2010/main" val="3199363972"/>
              </p:ext>
            </p:extLst>
          </p:nvPr>
        </p:nvGraphicFramePr>
        <p:xfrm>
          <a:off x="975102" y="1054041"/>
          <a:ext cx="10241796" cy="3865557"/>
        </p:xfrm>
        <a:graphic>
          <a:graphicData uri="http://schemas.openxmlformats.org/drawingml/2006/table">
            <a:tbl>
              <a:tblPr firstRow="1" firstCol="1">
                <a:tableStyleId>{5C22544A-7EE6-4342-B048-85BDC9FD1C3A}</a:tableStyleId>
              </a:tblPr>
              <a:tblGrid>
                <a:gridCol w="1706966">
                  <a:extLst>
                    <a:ext uri="{9D8B030D-6E8A-4147-A177-3AD203B41FA5}">
                      <a16:colId xmlns:a16="http://schemas.microsoft.com/office/drawing/2014/main" val="1865196757"/>
                    </a:ext>
                  </a:extLst>
                </a:gridCol>
                <a:gridCol w="1706966">
                  <a:extLst>
                    <a:ext uri="{9D8B030D-6E8A-4147-A177-3AD203B41FA5}">
                      <a16:colId xmlns:a16="http://schemas.microsoft.com/office/drawing/2014/main" val="2880030433"/>
                    </a:ext>
                  </a:extLst>
                </a:gridCol>
                <a:gridCol w="1706966">
                  <a:extLst>
                    <a:ext uri="{9D8B030D-6E8A-4147-A177-3AD203B41FA5}">
                      <a16:colId xmlns:a16="http://schemas.microsoft.com/office/drawing/2014/main" val="1103396853"/>
                    </a:ext>
                  </a:extLst>
                </a:gridCol>
                <a:gridCol w="1706966">
                  <a:extLst>
                    <a:ext uri="{9D8B030D-6E8A-4147-A177-3AD203B41FA5}">
                      <a16:colId xmlns:a16="http://schemas.microsoft.com/office/drawing/2014/main" val="2141444555"/>
                    </a:ext>
                  </a:extLst>
                </a:gridCol>
                <a:gridCol w="1706966">
                  <a:extLst>
                    <a:ext uri="{9D8B030D-6E8A-4147-A177-3AD203B41FA5}">
                      <a16:colId xmlns:a16="http://schemas.microsoft.com/office/drawing/2014/main" val="2092375857"/>
                    </a:ext>
                  </a:extLst>
                </a:gridCol>
                <a:gridCol w="1706966">
                  <a:extLst>
                    <a:ext uri="{9D8B030D-6E8A-4147-A177-3AD203B41FA5}">
                      <a16:colId xmlns:a16="http://schemas.microsoft.com/office/drawing/2014/main" val="3259635406"/>
                    </a:ext>
                  </a:extLst>
                </a:gridCol>
              </a:tblGrid>
              <a:tr h="294965">
                <a:tc rowSpan="2">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algn="ctr"/>
                      <a:r>
                        <a:rPr lang="en-US" b="1" dirty="0">
                          <a:solidFill>
                            <a:schemeClr val="bg1"/>
                          </a:solidFill>
                          <a:latin typeface="Verdana Pro SemiBold" panose="020B0604020202020204" pitchFamily="34" charset="0"/>
                          <a:cs typeface="Kartika" panose="020B0502040204020203" pitchFamily="18" charset="0"/>
                        </a:rPr>
                        <a:t>March 2007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rowSpan="2">
                  <a:txBody>
                    <a:bodyPr/>
                    <a:lstStyle/>
                    <a:p>
                      <a:pPr algn="ctr"/>
                      <a:endParaRPr lang="en-US" sz="1600" b="1"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Verdana Pro SemiBold" panose="020B0604020202020204" pitchFamily="34" charset="0"/>
                          <a:cs typeface="Kartika" panose="020B0502040204020203" pitchFamily="18" charset="0"/>
                        </a:rPr>
                        <a:t>December 2008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4253205898"/>
                  </a:ext>
                </a:extLst>
              </a:tr>
              <a:tr h="402657">
                <a:tc vMerge="1">
                  <a:txBody>
                    <a:bodyPr/>
                    <a:lstStyle/>
                    <a:p>
                      <a:pPr algn="ctr"/>
                      <a:endParaRPr lang="en-US"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v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092828704"/>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Liberal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Liberal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677816725"/>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ADQ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PQ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37463790"/>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PQ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ADQ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82488443"/>
                  </a:ext>
                </a:extLst>
              </a:tr>
              <a:tr h="516190">
                <a:tc>
                  <a:txBody>
                    <a:bodyPr/>
                    <a:lstStyle/>
                    <a:p>
                      <a:pPr algn="ctr"/>
                      <a:endParaRPr lang="en-US" sz="1600" b="1"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u="none"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QS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87160854"/>
                  </a:ext>
                </a:extLst>
              </a:tr>
              <a:tr h="516190">
                <a:tc>
                  <a:txBody>
                    <a:bodyPr/>
                    <a:lstStyle/>
                    <a:p>
                      <a:pPr algn="ctr"/>
                      <a:endParaRPr lang="en-US" sz="1600" b="1"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u="none"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Green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01720658"/>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sng" dirty="0">
                          <a:solidFill>
                            <a:schemeClr val="accent3">
                              <a:lumMod val="50000"/>
                            </a:schemeClr>
                          </a:solidFill>
                          <a:latin typeface="Verdana Pro SemiBold" panose="020B0604020202020204" pitchFamily="34" charset="0"/>
                          <a:cs typeface="Kartika" panose="020B0502040204020203" pitchFamily="18" charset="0"/>
                        </a:rPr>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dirty="0">
                          <a:solidFill>
                            <a:schemeClr val="accent3">
                              <a:lumMod val="50000"/>
                            </a:schemeClr>
                          </a:solidFill>
                          <a:latin typeface="Verdana Pro SemiBold" panose="020B0604020202020204" pitchFamily="34" charset="0"/>
                          <a:cs typeface="Kartika" panose="020B0502040204020203" pitchFamily="18" charset="0"/>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09145124"/>
                  </a:ext>
                </a:extLst>
              </a:tr>
            </a:tbl>
          </a:graphicData>
        </a:graphic>
      </p:graphicFrame>
      <p:sp>
        <p:nvSpPr>
          <p:cNvPr id="9" name="Rectangle 8">
            <a:extLst>
              <a:ext uri="{FF2B5EF4-FFF2-40B4-BE49-F238E27FC236}">
                <a16:creationId xmlns:a16="http://schemas.microsoft.com/office/drawing/2014/main" id="{592FD5D4-E102-4E79-ACD5-F9BE9CFCAD45}"/>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2AF74B8-5BBD-4CDE-AC65-C95D86778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4" name="TextBox 13">
            <a:extLst>
              <a:ext uri="{FF2B5EF4-FFF2-40B4-BE49-F238E27FC236}">
                <a16:creationId xmlns:a16="http://schemas.microsoft.com/office/drawing/2014/main" id="{6A981B3A-1B51-4A96-A4F5-ED0A312BBED4}"/>
              </a:ext>
            </a:extLst>
          </p:cNvPr>
          <p:cNvSpPr txBox="1"/>
          <p:nvPr/>
        </p:nvSpPr>
        <p:spPr>
          <a:xfrm>
            <a:off x="3622339" y="5660287"/>
            <a:ext cx="5524269"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Provincial Elections</a:t>
            </a:r>
            <a:endParaRPr lang="en-US" sz="4800" dirty="0">
              <a:latin typeface="Abadi Extra Light" panose="020B0204020104020204" pitchFamily="34" charset="0"/>
            </a:endParaRPr>
          </a:p>
        </p:txBody>
      </p:sp>
      <p:pic>
        <p:nvPicPr>
          <p:cNvPr id="15" name="Picture 14" descr="A close up of a sign&#10;&#10;Description automatically generated">
            <a:extLst>
              <a:ext uri="{FF2B5EF4-FFF2-40B4-BE49-F238E27FC236}">
                <a16:creationId xmlns:a16="http://schemas.microsoft.com/office/drawing/2014/main" id="{EB26B8A3-9A55-4C4D-A756-8D2099228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055" y="1104538"/>
            <a:ext cx="1002861" cy="668574"/>
          </a:xfrm>
          <a:prstGeom prst="rect">
            <a:avLst/>
          </a:prstGeom>
        </p:spPr>
      </p:pic>
    </p:spTree>
    <p:extLst>
      <p:ext uri="{BB962C8B-B14F-4D97-AF65-F5344CB8AC3E}">
        <p14:creationId xmlns:p14="http://schemas.microsoft.com/office/powerpoint/2010/main" val="2838957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7E61A6-2237-489C-B6D1-81A0FB142089}"/>
              </a:ext>
            </a:extLst>
          </p:cNvPr>
          <p:cNvSpPr txBox="1"/>
          <p:nvPr/>
        </p:nvSpPr>
        <p:spPr>
          <a:xfrm>
            <a:off x="0" y="129381"/>
            <a:ext cx="2876366" cy="984885"/>
          </a:xfrm>
          <a:prstGeom prst="rect">
            <a:avLst/>
          </a:prstGeom>
          <a:noFill/>
        </p:spPr>
        <p:txBody>
          <a:bodyPr wrap="square" rtlCol="0">
            <a:spAutoFit/>
          </a:bodyPr>
          <a:lstStyle/>
          <a:p>
            <a:pPr algn="ctr"/>
            <a:r>
              <a:rPr lang="en-US" sz="4000" dirty="0">
                <a:latin typeface="Arial Nova" panose="020B0504020202020204" pitchFamily="34" charset="0"/>
              </a:rPr>
              <a:t>Ontario</a:t>
            </a:r>
          </a:p>
          <a:p>
            <a:r>
              <a:rPr lang="en-US" dirty="0">
                <a:latin typeface="Abadi Extra Light" panose="020B0204020104020204" pitchFamily="34" charset="0"/>
              </a:rPr>
              <a:t> </a:t>
            </a:r>
          </a:p>
        </p:txBody>
      </p:sp>
      <p:sp>
        <p:nvSpPr>
          <p:cNvPr id="9" name="Rectangle 8">
            <a:extLst>
              <a:ext uri="{FF2B5EF4-FFF2-40B4-BE49-F238E27FC236}">
                <a16:creationId xmlns:a16="http://schemas.microsoft.com/office/drawing/2014/main" id="{AA072AAA-0499-465B-81FF-B42D06FB4CA6}"/>
              </a:ext>
            </a:extLst>
          </p:cNvPr>
          <p:cNvSpPr/>
          <p:nvPr/>
        </p:nvSpPr>
        <p:spPr>
          <a:xfrm>
            <a:off x="0" y="5425107"/>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C8A6688-77A4-44CE-8DB5-6B4D92E63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4" name="TextBox 13">
            <a:extLst>
              <a:ext uri="{FF2B5EF4-FFF2-40B4-BE49-F238E27FC236}">
                <a16:creationId xmlns:a16="http://schemas.microsoft.com/office/drawing/2014/main" id="{2B80C174-DC12-40F7-B12B-634A9C238DE7}"/>
              </a:ext>
            </a:extLst>
          </p:cNvPr>
          <p:cNvSpPr txBox="1"/>
          <p:nvPr/>
        </p:nvSpPr>
        <p:spPr>
          <a:xfrm>
            <a:off x="3622339" y="5660287"/>
            <a:ext cx="5524269"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Provincial Elections</a:t>
            </a:r>
            <a:endParaRPr lang="en-US" sz="4800" dirty="0">
              <a:latin typeface="Abadi Extra Light" panose="020B0204020104020204" pitchFamily="34" charset="0"/>
            </a:endParaRPr>
          </a:p>
        </p:txBody>
      </p:sp>
      <p:graphicFrame>
        <p:nvGraphicFramePr>
          <p:cNvPr id="2" name="Table 1">
            <a:extLst>
              <a:ext uri="{FF2B5EF4-FFF2-40B4-BE49-F238E27FC236}">
                <a16:creationId xmlns:a16="http://schemas.microsoft.com/office/drawing/2014/main" id="{D436F99C-340B-B700-7195-727DE220D431}"/>
              </a:ext>
            </a:extLst>
          </p:cNvPr>
          <p:cNvGraphicFramePr>
            <a:graphicFrameLocks noGrp="1"/>
          </p:cNvGraphicFramePr>
          <p:nvPr>
            <p:extLst>
              <p:ext uri="{D42A27DB-BD31-4B8C-83A1-F6EECF244321}">
                <p14:modId xmlns:p14="http://schemas.microsoft.com/office/powerpoint/2010/main" val="3173430792"/>
              </p:ext>
            </p:extLst>
          </p:nvPr>
        </p:nvGraphicFramePr>
        <p:xfrm>
          <a:off x="796618" y="1128649"/>
          <a:ext cx="6285669" cy="3759816"/>
        </p:xfrm>
        <a:graphic>
          <a:graphicData uri="http://schemas.openxmlformats.org/drawingml/2006/table">
            <a:tbl>
              <a:tblPr firstRow="1" firstCol="1">
                <a:tableStyleId>{5C22544A-7EE6-4342-B048-85BDC9FD1C3A}</a:tableStyleId>
              </a:tblPr>
              <a:tblGrid>
                <a:gridCol w="2095223">
                  <a:extLst>
                    <a:ext uri="{9D8B030D-6E8A-4147-A177-3AD203B41FA5}">
                      <a16:colId xmlns:a16="http://schemas.microsoft.com/office/drawing/2014/main" val="2282121360"/>
                    </a:ext>
                  </a:extLst>
                </a:gridCol>
                <a:gridCol w="2095223">
                  <a:extLst>
                    <a:ext uri="{9D8B030D-6E8A-4147-A177-3AD203B41FA5}">
                      <a16:colId xmlns:a16="http://schemas.microsoft.com/office/drawing/2014/main" val="2588013304"/>
                    </a:ext>
                  </a:extLst>
                </a:gridCol>
                <a:gridCol w="2095223">
                  <a:extLst>
                    <a:ext uri="{9D8B030D-6E8A-4147-A177-3AD203B41FA5}">
                      <a16:colId xmlns:a16="http://schemas.microsoft.com/office/drawing/2014/main" val="2876161907"/>
                    </a:ext>
                  </a:extLst>
                </a:gridCol>
              </a:tblGrid>
              <a:tr h="344987">
                <a:tc rowSpan="2">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June 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685449675"/>
                  </a:ext>
                </a:extLst>
              </a:tr>
              <a:tr h="603727">
                <a:tc vMerge="1">
                  <a:txBody>
                    <a:bodyPr/>
                    <a:lstStyle/>
                    <a:p>
                      <a:pPr algn="ctr"/>
                      <a:endParaRPr lang="en-US"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464728130"/>
                  </a:ext>
                </a:extLst>
              </a:tr>
              <a:tr h="468517">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584905191"/>
                  </a:ext>
                </a:extLst>
              </a:tr>
              <a:tr h="468517">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Liberal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691374846"/>
                  </a:ext>
                </a:extLst>
              </a:tr>
              <a:tr h="468517">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51181995"/>
                  </a:ext>
                </a:extLst>
              </a:tr>
              <a:tr h="468517">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Green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822886257"/>
                  </a:ext>
                </a:extLst>
              </a:tr>
              <a:tr h="468517">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194876843"/>
                  </a:ext>
                </a:extLst>
              </a:tr>
              <a:tr h="468517">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dirty="0">
                          <a:solidFill>
                            <a:schemeClr val="accent3">
                              <a:lumMod val="50000"/>
                            </a:schemeClr>
                          </a:solidFill>
                          <a:latin typeface="Verdana Pro SemiBold" panose="020B0604020202020204" pitchFamily="34" charset="0"/>
                          <a:cs typeface="Kartika" panose="020B0502040204020203" pitchFamily="18" charset="0"/>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630428715"/>
                  </a:ext>
                </a:extLst>
              </a:tr>
            </a:tbl>
          </a:graphicData>
        </a:graphic>
      </p:graphicFrame>
      <p:pic>
        <p:nvPicPr>
          <p:cNvPr id="11" name="Picture 10">
            <a:extLst>
              <a:ext uri="{FF2B5EF4-FFF2-40B4-BE49-F238E27FC236}">
                <a16:creationId xmlns:a16="http://schemas.microsoft.com/office/drawing/2014/main" id="{2DF5AAB8-27A5-037A-F8AB-C75C7E8EB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186" y="1300535"/>
            <a:ext cx="1118681" cy="559341"/>
          </a:xfrm>
          <a:prstGeom prst="rect">
            <a:avLst/>
          </a:prstGeom>
        </p:spPr>
      </p:pic>
      <p:graphicFrame>
        <p:nvGraphicFramePr>
          <p:cNvPr id="5" name="Table 4">
            <a:extLst>
              <a:ext uri="{FF2B5EF4-FFF2-40B4-BE49-F238E27FC236}">
                <a16:creationId xmlns:a16="http://schemas.microsoft.com/office/drawing/2014/main" id="{953C1617-EFC9-FDD4-8DA6-02F958CE81F9}"/>
              </a:ext>
            </a:extLst>
          </p:cNvPr>
          <p:cNvGraphicFramePr>
            <a:graphicFrameLocks noGrp="1"/>
          </p:cNvGraphicFramePr>
          <p:nvPr>
            <p:extLst>
              <p:ext uri="{D42A27DB-BD31-4B8C-83A1-F6EECF244321}">
                <p14:modId xmlns:p14="http://schemas.microsoft.com/office/powerpoint/2010/main" val="2803039115"/>
              </p:ext>
            </p:extLst>
          </p:nvPr>
        </p:nvGraphicFramePr>
        <p:xfrm>
          <a:off x="7082287" y="1128649"/>
          <a:ext cx="4183924" cy="3759816"/>
        </p:xfrm>
        <a:graphic>
          <a:graphicData uri="http://schemas.openxmlformats.org/drawingml/2006/table">
            <a:tbl>
              <a:tblPr firstRow="1" firstCol="1">
                <a:tableStyleId>{5C22544A-7EE6-4342-B048-85BDC9FD1C3A}</a:tableStyleId>
              </a:tblPr>
              <a:tblGrid>
                <a:gridCol w="2091962">
                  <a:extLst>
                    <a:ext uri="{9D8B030D-6E8A-4147-A177-3AD203B41FA5}">
                      <a16:colId xmlns:a16="http://schemas.microsoft.com/office/drawing/2014/main" val="3074610244"/>
                    </a:ext>
                  </a:extLst>
                </a:gridCol>
                <a:gridCol w="2091962">
                  <a:extLst>
                    <a:ext uri="{9D8B030D-6E8A-4147-A177-3AD203B41FA5}">
                      <a16:colId xmlns:a16="http://schemas.microsoft.com/office/drawing/2014/main" val="2104627583"/>
                    </a:ext>
                  </a:extLst>
                </a:gridCol>
              </a:tblGrid>
              <a:tr h="344987">
                <a:tc gridSpan="2">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February 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427281695"/>
                  </a:ext>
                </a:extLst>
              </a:tr>
              <a:tr h="603727">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946919855"/>
                  </a:ext>
                </a:extLst>
              </a:tr>
              <a:tr h="468517">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553508256"/>
                  </a:ext>
                </a:extLst>
              </a:tr>
              <a:tr h="468517">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590953535"/>
                  </a:ext>
                </a:extLst>
              </a:tr>
              <a:tr h="468517">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170220945"/>
                  </a:ext>
                </a:extLst>
              </a:tr>
              <a:tr h="468517">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235118946"/>
                  </a:ext>
                </a:extLst>
              </a:tr>
              <a:tr h="468517">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38928870"/>
                  </a:ext>
                </a:extLst>
              </a:tr>
              <a:tr h="468517">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dirty="0">
                          <a:solidFill>
                            <a:schemeClr val="accent3">
                              <a:lumMod val="50000"/>
                            </a:schemeClr>
                          </a:solidFill>
                          <a:latin typeface="Verdana Pro SemiBold" panose="020B0604020202020204" pitchFamily="34" charset="0"/>
                          <a:cs typeface="Kartika" panose="020B0502040204020203" pitchFamily="18" charset="0"/>
                        </a:rPr>
                        <a:t>-1.6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758894031"/>
                  </a:ext>
                </a:extLst>
              </a:tr>
            </a:tbl>
          </a:graphicData>
        </a:graphic>
      </p:graphicFrame>
    </p:spTree>
    <p:extLst>
      <p:ext uri="{BB962C8B-B14F-4D97-AF65-F5344CB8AC3E}">
        <p14:creationId xmlns:p14="http://schemas.microsoft.com/office/powerpoint/2010/main" val="205364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7E61A6-2237-489C-B6D1-81A0FB142089}"/>
              </a:ext>
            </a:extLst>
          </p:cNvPr>
          <p:cNvSpPr txBox="1"/>
          <p:nvPr/>
        </p:nvSpPr>
        <p:spPr>
          <a:xfrm>
            <a:off x="0" y="129381"/>
            <a:ext cx="2876366" cy="984885"/>
          </a:xfrm>
          <a:prstGeom prst="rect">
            <a:avLst/>
          </a:prstGeom>
          <a:noFill/>
        </p:spPr>
        <p:txBody>
          <a:bodyPr wrap="square" rtlCol="0">
            <a:spAutoFit/>
          </a:bodyPr>
          <a:lstStyle/>
          <a:p>
            <a:pPr algn="ctr"/>
            <a:r>
              <a:rPr lang="en-US" sz="4000" dirty="0">
                <a:latin typeface="Arial Nova" panose="020B0504020202020204" pitchFamily="34" charset="0"/>
              </a:rPr>
              <a:t>Ontario</a:t>
            </a:r>
          </a:p>
          <a:p>
            <a:r>
              <a:rPr lang="en-US" dirty="0">
                <a:latin typeface="Abadi Extra Light" panose="020B0204020104020204" pitchFamily="34" charset="0"/>
              </a:rPr>
              <a:t> </a:t>
            </a:r>
          </a:p>
        </p:txBody>
      </p:sp>
      <p:graphicFrame>
        <p:nvGraphicFramePr>
          <p:cNvPr id="7" name="Table 6">
            <a:extLst>
              <a:ext uri="{FF2B5EF4-FFF2-40B4-BE49-F238E27FC236}">
                <a16:creationId xmlns:a16="http://schemas.microsoft.com/office/drawing/2014/main" id="{272E6D1E-8E8C-4DDB-BD50-C3A549F37A10}"/>
              </a:ext>
            </a:extLst>
          </p:cNvPr>
          <p:cNvGraphicFramePr>
            <a:graphicFrameLocks noGrp="1"/>
          </p:cNvGraphicFramePr>
          <p:nvPr>
            <p:extLst>
              <p:ext uri="{D42A27DB-BD31-4B8C-83A1-F6EECF244321}">
                <p14:modId xmlns:p14="http://schemas.microsoft.com/office/powerpoint/2010/main" val="2332729268"/>
              </p:ext>
            </p:extLst>
          </p:nvPr>
        </p:nvGraphicFramePr>
        <p:xfrm>
          <a:off x="720871" y="1248612"/>
          <a:ext cx="10750257" cy="3735843"/>
        </p:xfrm>
        <a:graphic>
          <a:graphicData uri="http://schemas.openxmlformats.org/drawingml/2006/table">
            <a:tbl>
              <a:tblPr firstRow="1" firstCol="1">
                <a:tableStyleId>{5C22544A-7EE6-4342-B048-85BDC9FD1C3A}</a:tableStyleId>
              </a:tblPr>
              <a:tblGrid>
                <a:gridCol w="1535751">
                  <a:extLst>
                    <a:ext uri="{9D8B030D-6E8A-4147-A177-3AD203B41FA5}">
                      <a16:colId xmlns:a16="http://schemas.microsoft.com/office/drawing/2014/main" val="759672029"/>
                    </a:ext>
                  </a:extLst>
                </a:gridCol>
                <a:gridCol w="1535751">
                  <a:extLst>
                    <a:ext uri="{9D8B030D-6E8A-4147-A177-3AD203B41FA5}">
                      <a16:colId xmlns:a16="http://schemas.microsoft.com/office/drawing/2014/main" val="4200051971"/>
                    </a:ext>
                  </a:extLst>
                </a:gridCol>
                <a:gridCol w="1535751">
                  <a:extLst>
                    <a:ext uri="{9D8B030D-6E8A-4147-A177-3AD203B41FA5}">
                      <a16:colId xmlns:a16="http://schemas.microsoft.com/office/drawing/2014/main" val="2500795681"/>
                    </a:ext>
                  </a:extLst>
                </a:gridCol>
                <a:gridCol w="1535751">
                  <a:extLst>
                    <a:ext uri="{9D8B030D-6E8A-4147-A177-3AD203B41FA5}">
                      <a16:colId xmlns:a16="http://schemas.microsoft.com/office/drawing/2014/main" val="2701621518"/>
                    </a:ext>
                  </a:extLst>
                </a:gridCol>
                <a:gridCol w="1535751">
                  <a:extLst>
                    <a:ext uri="{9D8B030D-6E8A-4147-A177-3AD203B41FA5}">
                      <a16:colId xmlns:a16="http://schemas.microsoft.com/office/drawing/2014/main" val="75817913"/>
                    </a:ext>
                  </a:extLst>
                </a:gridCol>
                <a:gridCol w="1535751">
                  <a:extLst>
                    <a:ext uri="{9D8B030D-6E8A-4147-A177-3AD203B41FA5}">
                      <a16:colId xmlns:a16="http://schemas.microsoft.com/office/drawing/2014/main" val="960959355"/>
                    </a:ext>
                  </a:extLst>
                </a:gridCol>
                <a:gridCol w="1535751">
                  <a:extLst>
                    <a:ext uri="{9D8B030D-6E8A-4147-A177-3AD203B41FA5}">
                      <a16:colId xmlns:a16="http://schemas.microsoft.com/office/drawing/2014/main" val="2956381315"/>
                    </a:ext>
                  </a:extLst>
                </a:gridCol>
              </a:tblGrid>
              <a:tr h="351100">
                <a:tc rowSpan="2">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October 2007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gridSpan="2">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October 2011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gridSpan="2">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June 2014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792023499"/>
                  </a:ext>
                </a:extLst>
              </a:tr>
              <a:tr h="614425">
                <a:tc vMerge="1">
                  <a:txBody>
                    <a:bodyPr/>
                    <a:lstStyle/>
                    <a:p>
                      <a:pPr algn="ctr"/>
                      <a:endParaRPr lang="en-US"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297627491"/>
                  </a:ext>
                </a:extLst>
              </a:tr>
              <a:tr h="614425">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Liberal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71483687"/>
                  </a:ext>
                </a:extLst>
              </a:tr>
              <a:tr h="591845">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31%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36%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46834844"/>
                  </a:ext>
                </a:extLst>
              </a:tr>
              <a:tr h="591845">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42813181"/>
                  </a:ext>
                </a:extLst>
              </a:tr>
              <a:tr h="591845">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Green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422017648"/>
                  </a:ext>
                </a:extLst>
              </a:tr>
              <a:tr h="380358">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dirty="0">
                          <a:solidFill>
                            <a:schemeClr val="accent3">
                              <a:lumMod val="50000"/>
                            </a:schemeClr>
                          </a:solidFill>
                          <a:latin typeface="Verdana Pro SemiBold" panose="020B0604020202020204" pitchFamily="34" charset="0"/>
                          <a:cs typeface="Kartika" panose="020B0502040204020203" pitchFamily="18" charset="0"/>
                        </a:rPr>
                        <a:t>-1.8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sng">
                          <a:solidFill>
                            <a:schemeClr val="accent3">
                              <a:lumMod val="50000"/>
                            </a:schemeClr>
                          </a:solidFill>
                          <a:latin typeface="Verdana Pro SemiBold" panose="020B0604020202020204" pitchFamily="34" charset="0"/>
                          <a:cs typeface="Kartika" panose="020B0502040204020203" pitchFamily="18" charset="0"/>
                        </a:rPr>
                        <a:t>-1.5</a:t>
                      </a:r>
                      <a:endParaRPr lang="en-US" sz="1600" b="1" u="sng" dirty="0">
                        <a:solidFill>
                          <a:schemeClr val="accent3">
                            <a:lumMod val="50000"/>
                          </a:schemeClr>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u="none"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sng" dirty="0">
                          <a:solidFill>
                            <a:schemeClr val="accent3">
                              <a:lumMod val="50000"/>
                            </a:schemeClr>
                          </a:solidFill>
                          <a:latin typeface="Verdana Pro SemiBold" panose="020B0604020202020204" pitchFamily="34" charset="0"/>
                          <a:cs typeface="Kartika" panose="020B0502040204020203" pitchFamily="18" charset="0"/>
                        </a:rPr>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2535353"/>
                  </a:ext>
                </a:extLst>
              </a:tr>
            </a:tbl>
          </a:graphicData>
        </a:graphic>
      </p:graphicFrame>
      <p:sp>
        <p:nvSpPr>
          <p:cNvPr id="9" name="Rectangle 8">
            <a:extLst>
              <a:ext uri="{FF2B5EF4-FFF2-40B4-BE49-F238E27FC236}">
                <a16:creationId xmlns:a16="http://schemas.microsoft.com/office/drawing/2014/main" id="{AA072AAA-0499-465B-81FF-B42D06FB4CA6}"/>
              </a:ext>
            </a:extLst>
          </p:cNvPr>
          <p:cNvSpPr/>
          <p:nvPr/>
        </p:nvSpPr>
        <p:spPr>
          <a:xfrm>
            <a:off x="0" y="5425107"/>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C8A6688-77A4-44CE-8DB5-6B4D92E63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4" name="TextBox 13">
            <a:extLst>
              <a:ext uri="{FF2B5EF4-FFF2-40B4-BE49-F238E27FC236}">
                <a16:creationId xmlns:a16="http://schemas.microsoft.com/office/drawing/2014/main" id="{2B80C174-DC12-40F7-B12B-634A9C238DE7}"/>
              </a:ext>
            </a:extLst>
          </p:cNvPr>
          <p:cNvSpPr txBox="1"/>
          <p:nvPr/>
        </p:nvSpPr>
        <p:spPr>
          <a:xfrm>
            <a:off x="3622339" y="5660287"/>
            <a:ext cx="5524269"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Provincial Elections</a:t>
            </a:r>
            <a:endParaRPr lang="en-US" sz="4800" dirty="0">
              <a:latin typeface="Abadi Extra Light" panose="020B0204020104020204" pitchFamily="34" charset="0"/>
            </a:endParaRPr>
          </a:p>
        </p:txBody>
      </p:sp>
      <p:pic>
        <p:nvPicPr>
          <p:cNvPr id="4" name="Picture 3">
            <a:extLst>
              <a:ext uri="{FF2B5EF4-FFF2-40B4-BE49-F238E27FC236}">
                <a16:creationId xmlns:a16="http://schemas.microsoft.com/office/drawing/2014/main" id="{193FC187-3853-4A64-A80A-B66C7D35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754" y="1441378"/>
            <a:ext cx="1118681" cy="559341"/>
          </a:xfrm>
          <a:prstGeom prst="rect">
            <a:avLst/>
          </a:prstGeom>
        </p:spPr>
      </p:pic>
    </p:spTree>
    <p:extLst>
      <p:ext uri="{BB962C8B-B14F-4D97-AF65-F5344CB8AC3E}">
        <p14:creationId xmlns:p14="http://schemas.microsoft.com/office/powerpoint/2010/main" val="156576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7E61A6-2237-489C-B6D1-81A0FB142089}"/>
              </a:ext>
            </a:extLst>
          </p:cNvPr>
          <p:cNvSpPr txBox="1"/>
          <p:nvPr/>
        </p:nvSpPr>
        <p:spPr>
          <a:xfrm>
            <a:off x="116732" y="145623"/>
            <a:ext cx="2876366" cy="984885"/>
          </a:xfrm>
          <a:prstGeom prst="rect">
            <a:avLst/>
          </a:prstGeom>
          <a:noFill/>
        </p:spPr>
        <p:txBody>
          <a:bodyPr wrap="square" rtlCol="0">
            <a:spAutoFit/>
          </a:bodyPr>
          <a:lstStyle/>
          <a:p>
            <a:pPr algn="ctr"/>
            <a:r>
              <a:rPr lang="en-US" sz="4000" dirty="0">
                <a:latin typeface="Arial Nova" panose="020B0504020202020204" pitchFamily="34" charset="0"/>
              </a:rPr>
              <a:t>Manitoba</a:t>
            </a:r>
          </a:p>
          <a:p>
            <a:r>
              <a:rPr lang="en-US" dirty="0">
                <a:latin typeface="Abadi Extra Light" panose="020B0204020104020204" pitchFamily="34" charset="0"/>
              </a:rPr>
              <a:t> </a:t>
            </a:r>
          </a:p>
        </p:txBody>
      </p:sp>
      <p:graphicFrame>
        <p:nvGraphicFramePr>
          <p:cNvPr id="2" name="Table 1">
            <a:extLst>
              <a:ext uri="{FF2B5EF4-FFF2-40B4-BE49-F238E27FC236}">
                <a16:creationId xmlns:a16="http://schemas.microsoft.com/office/drawing/2014/main" id="{0B1A9137-3B52-47EF-925A-BCF83E35D9E8}"/>
              </a:ext>
            </a:extLst>
          </p:cNvPr>
          <p:cNvGraphicFramePr>
            <a:graphicFrameLocks noGrp="1"/>
          </p:cNvGraphicFramePr>
          <p:nvPr>
            <p:extLst>
              <p:ext uri="{D42A27DB-BD31-4B8C-83A1-F6EECF244321}">
                <p14:modId xmlns:p14="http://schemas.microsoft.com/office/powerpoint/2010/main" val="1572053301"/>
              </p:ext>
            </p:extLst>
          </p:nvPr>
        </p:nvGraphicFramePr>
        <p:xfrm>
          <a:off x="975102" y="1221315"/>
          <a:ext cx="10241796" cy="3694796"/>
        </p:xfrm>
        <a:graphic>
          <a:graphicData uri="http://schemas.openxmlformats.org/drawingml/2006/table">
            <a:tbl>
              <a:tblPr firstRow="1" firstCol="1">
                <a:tableStyleId>{5C22544A-7EE6-4342-B048-85BDC9FD1C3A}</a:tableStyleId>
              </a:tblPr>
              <a:tblGrid>
                <a:gridCol w="1706966">
                  <a:extLst>
                    <a:ext uri="{9D8B030D-6E8A-4147-A177-3AD203B41FA5}">
                      <a16:colId xmlns:a16="http://schemas.microsoft.com/office/drawing/2014/main" val="3176642817"/>
                    </a:ext>
                  </a:extLst>
                </a:gridCol>
                <a:gridCol w="1706966">
                  <a:extLst>
                    <a:ext uri="{9D8B030D-6E8A-4147-A177-3AD203B41FA5}">
                      <a16:colId xmlns:a16="http://schemas.microsoft.com/office/drawing/2014/main" val="3445537372"/>
                    </a:ext>
                  </a:extLst>
                </a:gridCol>
                <a:gridCol w="1706966">
                  <a:extLst>
                    <a:ext uri="{9D8B030D-6E8A-4147-A177-3AD203B41FA5}">
                      <a16:colId xmlns:a16="http://schemas.microsoft.com/office/drawing/2014/main" val="2326369119"/>
                    </a:ext>
                  </a:extLst>
                </a:gridCol>
                <a:gridCol w="1706966">
                  <a:extLst>
                    <a:ext uri="{9D8B030D-6E8A-4147-A177-3AD203B41FA5}">
                      <a16:colId xmlns:a16="http://schemas.microsoft.com/office/drawing/2014/main" val="2350848405"/>
                    </a:ext>
                  </a:extLst>
                </a:gridCol>
                <a:gridCol w="1706966">
                  <a:extLst>
                    <a:ext uri="{9D8B030D-6E8A-4147-A177-3AD203B41FA5}">
                      <a16:colId xmlns:a16="http://schemas.microsoft.com/office/drawing/2014/main" val="1485812382"/>
                    </a:ext>
                  </a:extLst>
                </a:gridCol>
                <a:gridCol w="1706966">
                  <a:extLst>
                    <a:ext uri="{9D8B030D-6E8A-4147-A177-3AD203B41FA5}">
                      <a16:colId xmlns:a16="http://schemas.microsoft.com/office/drawing/2014/main" val="210273215"/>
                    </a:ext>
                  </a:extLst>
                </a:gridCol>
              </a:tblGrid>
              <a:tr h="403482">
                <a:tc rowSpan="2">
                  <a:txBody>
                    <a:bodyPr/>
                    <a:lstStyle/>
                    <a:p>
                      <a:pPr algn="ctr"/>
                      <a:endParaRPr lang="en-US" sz="1600" b="1" dirty="0">
                        <a:solidFill>
                          <a:schemeClr val="tx1"/>
                        </a:solidFill>
                        <a:latin typeface="Verdana Pro SemiBold" panose="020B070403050404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algn="ctr"/>
                      <a:r>
                        <a:rPr lang="en-US" sz="1600" b="1" dirty="0">
                          <a:solidFill>
                            <a:schemeClr val="bg1"/>
                          </a:solidFill>
                          <a:latin typeface="Verdana Pro SemiBold" panose="020B0704030504040204" pitchFamily="34" charset="0"/>
                          <a:cs typeface="Kartika" panose="020B0502040204020203" pitchFamily="18" charset="0"/>
                        </a:rPr>
                        <a:t>May 2007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rowSpan="2">
                  <a:txBody>
                    <a:bodyPr/>
                    <a:lstStyle/>
                    <a:p>
                      <a:pPr algn="ctr"/>
                      <a:endParaRPr lang="en-US" sz="1600" b="1" dirty="0">
                        <a:solidFill>
                          <a:schemeClr val="bg1"/>
                        </a:solidFill>
                        <a:latin typeface="Verdana Pro SemiBold" panose="020B070403050404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algn="ctr"/>
                      <a:r>
                        <a:rPr lang="en-US" sz="1600" b="1" dirty="0">
                          <a:solidFill>
                            <a:schemeClr val="bg1"/>
                          </a:solidFill>
                          <a:latin typeface="Verdana Pro SemiBold" panose="020B0704030504040204" pitchFamily="34" charset="0"/>
                          <a:cs typeface="Kartika" panose="020B0502040204020203" pitchFamily="18" charset="0"/>
                        </a:rPr>
                        <a:t>October 2011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4288282164"/>
                  </a:ext>
                </a:extLst>
              </a:tr>
              <a:tr h="444184">
                <a:tc vMerge="1">
                  <a:txBody>
                    <a:bodyPr/>
                    <a:lstStyle/>
                    <a:p>
                      <a:pPr algn="ctr"/>
                      <a:endParaRPr lang="en-US"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70403050404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70403050404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v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US" sz="1600" b="1" dirty="0">
                          <a:solidFill>
                            <a:schemeClr val="bg1"/>
                          </a:solidFill>
                          <a:latin typeface="Verdana Pro SemiBold" panose="020B070403050404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70403050404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73105459"/>
                  </a:ext>
                </a:extLst>
              </a:tr>
              <a:tr h="569426">
                <a:tc>
                  <a:txBody>
                    <a:bodyPr/>
                    <a:lstStyle/>
                    <a:p>
                      <a:pPr algn="ctr"/>
                      <a:r>
                        <a:rPr lang="en-US" sz="1600" b="1" dirty="0">
                          <a:solidFill>
                            <a:schemeClr val="bg1"/>
                          </a:solidFill>
                          <a:latin typeface="Verdana Pro SemiBold" panose="020B070403050404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704030504040204" pitchFamily="34" charset="0"/>
                          <a:cs typeface="Kartika" panose="020B0502040204020203" pitchFamily="18" charset="0"/>
                        </a:rPr>
                        <a:t>48%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704030504040204" pitchFamily="34" charset="0"/>
                          <a:cs typeface="Kartika" panose="020B0502040204020203" pitchFamily="18" charset="0"/>
                        </a:rPr>
                        <a:t>49%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70403050404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704030504040204" pitchFamily="34" charset="0"/>
                          <a:cs typeface="Kartika" panose="020B0502040204020203" pitchFamily="18" charset="0"/>
                        </a:rPr>
                        <a:t>46%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704030504040204" pitchFamily="34" charset="0"/>
                          <a:cs typeface="Kartika" panose="020B0502040204020203" pitchFamily="18" charset="0"/>
                        </a:rPr>
                        <a:t>46%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675716979"/>
                  </a:ext>
                </a:extLst>
              </a:tr>
              <a:tr h="569426">
                <a:tc>
                  <a:txBody>
                    <a:bodyPr/>
                    <a:lstStyle/>
                    <a:p>
                      <a:pPr algn="ctr"/>
                      <a:r>
                        <a:rPr lang="en-US" sz="1600" b="1" dirty="0">
                          <a:solidFill>
                            <a:schemeClr val="bg1"/>
                          </a:solidFill>
                          <a:latin typeface="Verdana Pro SemiBold" panose="020B0704030504040204" pitchFamily="34" charset="0"/>
                          <a:cs typeface="Kartika" panose="020B0502040204020203" pitchFamily="18" charset="0"/>
                        </a:rPr>
                        <a:t>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704030504040204" pitchFamily="34" charset="0"/>
                          <a:cs typeface="Kartika" panose="020B0502040204020203" pitchFamily="18" charset="0"/>
                        </a:rPr>
                        <a:t>38%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704030504040204" pitchFamily="34" charset="0"/>
                          <a:cs typeface="Kartika" panose="020B0502040204020203" pitchFamily="18" charset="0"/>
                        </a:rPr>
                        <a:t>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704030504040204" pitchFamily="34" charset="0"/>
                          <a:cs typeface="Kartika" panose="020B0502040204020203" pitchFamily="18" charset="0"/>
                        </a:rPr>
                        <a:t>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704030504040204" pitchFamily="34" charset="0"/>
                          <a:cs typeface="Kartika" panose="020B0502040204020203" pitchFamily="18" charset="0"/>
                        </a:rPr>
                        <a:t>44%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704030504040204" pitchFamily="34" charset="0"/>
                          <a:cs typeface="Kartika" panose="020B0502040204020203" pitchFamily="18" charset="0"/>
                        </a:rPr>
                        <a:t>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974860310"/>
                  </a:ext>
                </a:extLst>
              </a:tr>
              <a:tr h="569426">
                <a:tc>
                  <a:txBody>
                    <a:bodyPr/>
                    <a:lstStyle/>
                    <a:p>
                      <a:pPr algn="ctr"/>
                      <a:r>
                        <a:rPr lang="en-US" sz="1600" b="1" dirty="0">
                          <a:solidFill>
                            <a:schemeClr val="bg1"/>
                          </a:solidFill>
                          <a:latin typeface="Verdana Pro SemiBold" panose="020B070403050404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704030504040204" pitchFamily="34" charset="0"/>
                          <a:cs typeface="Kartika" panose="020B0502040204020203" pitchFamily="18" charset="0"/>
                        </a:rPr>
                        <a:t>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704030504040204" pitchFamily="34" charset="0"/>
                          <a:cs typeface="Kartika" panose="020B0502040204020203" pitchFamily="18" charset="0"/>
                        </a:rPr>
                        <a:t>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704030504040204" pitchFamily="34" charset="0"/>
                          <a:cs typeface="Kartika" panose="020B0502040204020203" pitchFamily="18" charset="0"/>
                        </a:rPr>
                        <a:t>Liberal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704030504040204" pitchFamily="34" charset="0"/>
                          <a:cs typeface="Kartika" panose="020B0502040204020203" pitchFamily="18"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704030504040204" pitchFamily="34" charset="0"/>
                          <a:cs typeface="Kartika" panose="020B0502040204020203" pitchFamily="18"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10129759"/>
                  </a:ext>
                </a:extLst>
              </a:tr>
              <a:tr h="569426">
                <a:tc>
                  <a:txBody>
                    <a:bodyPr/>
                    <a:lstStyle/>
                    <a:p>
                      <a:endParaRPr lang="en-US" sz="1600" b="1" dirty="0">
                        <a:latin typeface="Verdana Pro SemiBold" panose="020B07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endParaRPr lang="en-US" sz="1600" b="1" dirty="0">
                        <a:solidFill>
                          <a:schemeClr val="tx1"/>
                        </a:solidFill>
                        <a:latin typeface="Verdana Pro SemiBold" panose="020B070403050404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u="none" dirty="0">
                        <a:solidFill>
                          <a:schemeClr val="tx1"/>
                        </a:solidFill>
                        <a:latin typeface="Verdana Pro SemiBold" panose="020B070403050404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704030504040204" pitchFamily="34" charset="0"/>
                          <a:cs typeface="Kartika" panose="020B0502040204020203" pitchFamily="18" charset="0"/>
                        </a:rPr>
                        <a:t>Green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704030504040204" pitchFamily="34" charset="0"/>
                          <a:cs typeface="Kartika" panose="020B0502040204020203" pitchFamily="18"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704030504040204" pitchFamily="34" charset="0"/>
                          <a:cs typeface="Kartika" panose="020B0502040204020203" pitchFamily="18"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27082100"/>
                  </a:ext>
                </a:extLst>
              </a:tr>
              <a:tr h="569426">
                <a:tc>
                  <a:txBody>
                    <a:bodyPr/>
                    <a:lstStyle/>
                    <a:p>
                      <a:pPr algn="ctr"/>
                      <a:r>
                        <a:rPr lang="en-US" sz="1600" b="1" dirty="0">
                          <a:solidFill>
                            <a:schemeClr val="bg1"/>
                          </a:solidFill>
                          <a:latin typeface="Verdana Pro SemiBold" panose="020B070403050404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endParaRPr lang="en-US" sz="1600" b="1" dirty="0">
                        <a:solidFill>
                          <a:schemeClr val="tx1"/>
                        </a:solidFill>
                        <a:latin typeface="Verdana Pro SemiBold" panose="020B070403050404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sng" dirty="0">
                          <a:solidFill>
                            <a:schemeClr val="accent3">
                              <a:lumMod val="50000"/>
                            </a:schemeClr>
                          </a:solidFill>
                          <a:latin typeface="Verdana Pro SemiBold" panose="020B0704030504040204" pitchFamily="34" charset="0"/>
                          <a:cs typeface="Kartika" panose="020B0502040204020203" pitchFamily="18"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70403050404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endParaRPr lang="en-US" sz="1600" b="1" dirty="0">
                        <a:solidFill>
                          <a:schemeClr val="tx1"/>
                        </a:solidFill>
                        <a:latin typeface="Verdana Pro SemiBold" panose="020B070403050404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dirty="0">
                          <a:solidFill>
                            <a:schemeClr val="accent3">
                              <a:lumMod val="50000"/>
                            </a:schemeClr>
                          </a:solidFill>
                          <a:latin typeface="Verdana Pro SemiBold" panose="020B0704030504040204" pitchFamily="34" charset="0"/>
                          <a:cs typeface="Kartika" panose="020B0502040204020203" pitchFamily="18" charset="0"/>
                        </a:rPr>
                        <a:t>-1.5%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996282163"/>
                  </a:ext>
                </a:extLst>
              </a:tr>
            </a:tbl>
          </a:graphicData>
        </a:graphic>
      </p:graphicFrame>
      <p:sp>
        <p:nvSpPr>
          <p:cNvPr id="9" name="Rectangle 8">
            <a:extLst>
              <a:ext uri="{FF2B5EF4-FFF2-40B4-BE49-F238E27FC236}">
                <a16:creationId xmlns:a16="http://schemas.microsoft.com/office/drawing/2014/main" id="{7444BD9E-830D-42AF-999E-421A272B3AE6}"/>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FE25DC3-541A-46E8-9BD8-C329EE57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4" name="TextBox 13">
            <a:extLst>
              <a:ext uri="{FF2B5EF4-FFF2-40B4-BE49-F238E27FC236}">
                <a16:creationId xmlns:a16="http://schemas.microsoft.com/office/drawing/2014/main" id="{30EE910D-DF59-4B23-8890-59AF87E4029C}"/>
              </a:ext>
            </a:extLst>
          </p:cNvPr>
          <p:cNvSpPr txBox="1"/>
          <p:nvPr/>
        </p:nvSpPr>
        <p:spPr>
          <a:xfrm>
            <a:off x="3622339" y="5660287"/>
            <a:ext cx="5524269"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Provincial Elections</a:t>
            </a:r>
            <a:endParaRPr lang="en-US" sz="4800" dirty="0">
              <a:latin typeface="Abadi Extra Light" panose="020B0204020104020204" pitchFamily="34" charset="0"/>
            </a:endParaRPr>
          </a:p>
        </p:txBody>
      </p:sp>
      <p:pic>
        <p:nvPicPr>
          <p:cNvPr id="4" name="Picture 3">
            <a:extLst>
              <a:ext uri="{FF2B5EF4-FFF2-40B4-BE49-F238E27FC236}">
                <a16:creationId xmlns:a16="http://schemas.microsoft.com/office/drawing/2014/main" id="{60721672-2D5F-4F27-A1A2-E1361C600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173" y="1328936"/>
            <a:ext cx="1203358" cy="601679"/>
          </a:xfrm>
          <a:prstGeom prst="rect">
            <a:avLst/>
          </a:prstGeom>
        </p:spPr>
      </p:pic>
    </p:spTree>
    <p:extLst>
      <p:ext uri="{BB962C8B-B14F-4D97-AF65-F5344CB8AC3E}">
        <p14:creationId xmlns:p14="http://schemas.microsoft.com/office/powerpoint/2010/main" val="8660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7E61A6-2237-489C-B6D1-81A0FB142089}"/>
              </a:ext>
            </a:extLst>
          </p:cNvPr>
          <p:cNvSpPr txBox="1"/>
          <p:nvPr/>
        </p:nvSpPr>
        <p:spPr>
          <a:xfrm>
            <a:off x="-1" y="129381"/>
            <a:ext cx="3844031" cy="984885"/>
          </a:xfrm>
          <a:prstGeom prst="rect">
            <a:avLst/>
          </a:prstGeom>
          <a:noFill/>
        </p:spPr>
        <p:txBody>
          <a:bodyPr wrap="square" rtlCol="0">
            <a:spAutoFit/>
          </a:bodyPr>
          <a:lstStyle/>
          <a:p>
            <a:pPr algn="ctr"/>
            <a:r>
              <a:rPr lang="en-US" sz="4000" dirty="0">
                <a:latin typeface="Arial Nova" panose="020B0504020202020204" pitchFamily="34" charset="0"/>
              </a:rPr>
              <a:t>Saskatchewan</a:t>
            </a:r>
          </a:p>
          <a:p>
            <a:r>
              <a:rPr lang="en-US" dirty="0">
                <a:latin typeface="Abadi Extra Light" panose="020B0204020104020204" pitchFamily="34" charset="0"/>
              </a:rPr>
              <a:t> </a:t>
            </a:r>
          </a:p>
        </p:txBody>
      </p:sp>
      <p:sp>
        <p:nvSpPr>
          <p:cNvPr id="7" name="Rectangle 6">
            <a:extLst>
              <a:ext uri="{FF2B5EF4-FFF2-40B4-BE49-F238E27FC236}">
                <a16:creationId xmlns:a16="http://schemas.microsoft.com/office/drawing/2014/main" id="{68409134-799A-4CAC-A1ED-3F2DDDEC95E1}"/>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F94A4F7-5920-4A22-AD07-AA50C2AC3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0" name="TextBox 9">
            <a:extLst>
              <a:ext uri="{FF2B5EF4-FFF2-40B4-BE49-F238E27FC236}">
                <a16:creationId xmlns:a16="http://schemas.microsoft.com/office/drawing/2014/main" id="{3CA4E474-8BFF-4FA3-ABCF-174B7B4C62C9}"/>
              </a:ext>
            </a:extLst>
          </p:cNvPr>
          <p:cNvSpPr txBox="1"/>
          <p:nvPr/>
        </p:nvSpPr>
        <p:spPr>
          <a:xfrm>
            <a:off x="3622339" y="5660287"/>
            <a:ext cx="5524269"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Provincial Elections</a:t>
            </a:r>
            <a:endParaRPr lang="en-US" sz="4800" dirty="0">
              <a:latin typeface="Abadi Extra Light" panose="020B0204020104020204" pitchFamily="34" charset="0"/>
            </a:endParaRPr>
          </a:p>
        </p:txBody>
      </p:sp>
      <p:graphicFrame>
        <p:nvGraphicFramePr>
          <p:cNvPr id="11" name="object 2">
            <a:extLst>
              <a:ext uri="{FF2B5EF4-FFF2-40B4-BE49-F238E27FC236}">
                <a16:creationId xmlns:a16="http://schemas.microsoft.com/office/drawing/2014/main" id="{6C2DF5BB-57AB-44F0-8B76-A7B9B6298877}"/>
              </a:ext>
            </a:extLst>
          </p:cNvPr>
          <p:cNvGraphicFramePr>
            <a:graphicFrameLocks noGrp="1"/>
          </p:cNvGraphicFramePr>
          <p:nvPr>
            <p:extLst>
              <p:ext uri="{D42A27DB-BD31-4B8C-83A1-F6EECF244321}">
                <p14:modId xmlns:p14="http://schemas.microsoft.com/office/powerpoint/2010/main" val="3713505770"/>
              </p:ext>
            </p:extLst>
          </p:nvPr>
        </p:nvGraphicFramePr>
        <p:xfrm>
          <a:off x="1088601" y="1165094"/>
          <a:ext cx="9898377" cy="3348990"/>
        </p:xfrm>
        <a:graphic>
          <a:graphicData uri="http://schemas.openxmlformats.org/drawingml/2006/table">
            <a:tbl>
              <a:tblPr firstRow="1" bandRow="1">
                <a:tableStyleId>{2D5ABB26-0587-4C30-8999-92F81FD0307C}</a:tableStyleId>
              </a:tblPr>
              <a:tblGrid>
                <a:gridCol w="1649730">
                  <a:extLst>
                    <a:ext uri="{9D8B030D-6E8A-4147-A177-3AD203B41FA5}">
                      <a16:colId xmlns:a16="http://schemas.microsoft.com/office/drawing/2014/main" val="20000"/>
                    </a:ext>
                  </a:extLst>
                </a:gridCol>
                <a:gridCol w="1649730">
                  <a:extLst>
                    <a:ext uri="{9D8B030D-6E8A-4147-A177-3AD203B41FA5}">
                      <a16:colId xmlns:a16="http://schemas.microsoft.com/office/drawing/2014/main" val="20001"/>
                    </a:ext>
                  </a:extLst>
                </a:gridCol>
                <a:gridCol w="1649730">
                  <a:extLst>
                    <a:ext uri="{9D8B030D-6E8A-4147-A177-3AD203B41FA5}">
                      <a16:colId xmlns:a16="http://schemas.microsoft.com/office/drawing/2014/main" val="20002"/>
                    </a:ext>
                  </a:extLst>
                </a:gridCol>
                <a:gridCol w="1649729">
                  <a:extLst>
                    <a:ext uri="{9D8B030D-6E8A-4147-A177-3AD203B41FA5}">
                      <a16:colId xmlns:a16="http://schemas.microsoft.com/office/drawing/2014/main" val="20003"/>
                    </a:ext>
                  </a:extLst>
                </a:gridCol>
                <a:gridCol w="1649729">
                  <a:extLst>
                    <a:ext uri="{9D8B030D-6E8A-4147-A177-3AD203B41FA5}">
                      <a16:colId xmlns:a16="http://schemas.microsoft.com/office/drawing/2014/main" val="20004"/>
                    </a:ext>
                  </a:extLst>
                </a:gridCol>
                <a:gridCol w="1649729">
                  <a:extLst>
                    <a:ext uri="{9D8B030D-6E8A-4147-A177-3AD203B41FA5}">
                      <a16:colId xmlns:a16="http://schemas.microsoft.com/office/drawing/2014/main" val="20005"/>
                    </a:ext>
                  </a:extLst>
                </a:gridCol>
              </a:tblGrid>
              <a:tr h="437515">
                <a:tc rowSpan="2">
                  <a:txBody>
                    <a:bodyPr/>
                    <a:lstStyle/>
                    <a:p>
                      <a:pPr>
                        <a:lnSpc>
                          <a:spcPct val="100000"/>
                        </a:lnSpc>
                      </a:pPr>
                      <a:endParaRPr sz="20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gridSpan="2">
                  <a:txBody>
                    <a:bodyPr/>
                    <a:lstStyle/>
                    <a:p>
                      <a:pPr marL="796290">
                        <a:lnSpc>
                          <a:spcPct val="100000"/>
                        </a:lnSpc>
                        <a:spcBef>
                          <a:spcPts val="750"/>
                        </a:spcBef>
                      </a:pPr>
                      <a:r>
                        <a:rPr sz="1600" b="1" spc="-65" dirty="0">
                          <a:solidFill>
                            <a:srgbClr val="FFFFFF"/>
                          </a:solidFill>
                          <a:latin typeface="Verdana"/>
                          <a:cs typeface="Verdana"/>
                        </a:rPr>
                        <a:t>November</a:t>
                      </a:r>
                      <a:r>
                        <a:rPr sz="1600" b="1" spc="-45" dirty="0">
                          <a:solidFill>
                            <a:srgbClr val="FFFFFF"/>
                          </a:solidFill>
                          <a:latin typeface="Verdana"/>
                          <a:cs typeface="Verdana"/>
                        </a:rPr>
                        <a:t> </a:t>
                      </a:r>
                      <a:r>
                        <a:rPr sz="1600" b="1" spc="-95" dirty="0">
                          <a:solidFill>
                            <a:srgbClr val="FFFFFF"/>
                          </a:solidFill>
                          <a:latin typeface="Verdana"/>
                          <a:cs typeface="Verdana"/>
                        </a:rPr>
                        <a:t>2007</a:t>
                      </a:r>
                      <a:endParaRPr sz="1600">
                        <a:latin typeface="Verdana"/>
                        <a:cs typeface="Verdana"/>
                      </a:endParaRPr>
                    </a:p>
                  </a:txBody>
                  <a:tcPr marL="0" marR="0" marT="952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hMerge="1">
                  <a:txBody>
                    <a:bodyPr/>
                    <a:lstStyle/>
                    <a:p>
                      <a:endParaRPr/>
                    </a:p>
                  </a:txBody>
                  <a:tcPr marL="0" marR="0" marT="0" marB="0"/>
                </a:tc>
                <a:tc gridSpan="3">
                  <a:txBody>
                    <a:bodyPr/>
                    <a:lstStyle/>
                    <a:p>
                      <a:pPr marL="3810" algn="ctr">
                        <a:lnSpc>
                          <a:spcPct val="100000"/>
                        </a:lnSpc>
                        <a:spcBef>
                          <a:spcPts val="750"/>
                        </a:spcBef>
                      </a:pPr>
                      <a:r>
                        <a:rPr sz="1600" b="1" spc="-50" dirty="0">
                          <a:solidFill>
                            <a:srgbClr val="FFFFFF"/>
                          </a:solidFill>
                          <a:latin typeface="Verdana"/>
                          <a:cs typeface="Verdana"/>
                        </a:rPr>
                        <a:t>October</a:t>
                      </a:r>
                      <a:r>
                        <a:rPr sz="1600" b="1" spc="-60" dirty="0">
                          <a:solidFill>
                            <a:srgbClr val="FFFFFF"/>
                          </a:solidFill>
                          <a:latin typeface="Verdana"/>
                          <a:cs typeface="Verdana"/>
                        </a:rPr>
                        <a:t> </a:t>
                      </a:r>
                      <a:r>
                        <a:rPr sz="1600" b="1" spc="-95" dirty="0">
                          <a:solidFill>
                            <a:srgbClr val="FFFFFF"/>
                          </a:solidFill>
                          <a:latin typeface="Verdana"/>
                          <a:cs typeface="Verdana"/>
                        </a:rPr>
                        <a:t>2020</a:t>
                      </a:r>
                      <a:endParaRPr sz="1600" dirty="0">
                        <a:latin typeface="Verdana"/>
                        <a:cs typeface="Verdana"/>
                      </a:endParaRPr>
                    </a:p>
                  </a:txBody>
                  <a:tcPr marL="0" marR="0" marT="952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7498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900"/>
                        </a:spcBef>
                      </a:pPr>
                      <a:r>
                        <a:rPr sz="1600" b="1" spc="-65" dirty="0">
                          <a:solidFill>
                            <a:srgbClr val="FFFFFF"/>
                          </a:solidFill>
                          <a:latin typeface="Verdana"/>
                          <a:cs typeface="Verdana"/>
                        </a:rPr>
                        <a:t>Actual</a:t>
                      </a:r>
                      <a:endParaRPr sz="1600">
                        <a:latin typeface="Verdana"/>
                        <a:cs typeface="Verdana"/>
                      </a:endParaRPr>
                    </a:p>
                  </a:txBody>
                  <a:tcPr marL="0" marR="0" marT="1143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marL="635" algn="ctr">
                        <a:lnSpc>
                          <a:spcPct val="100000"/>
                        </a:lnSpc>
                        <a:spcBef>
                          <a:spcPts val="900"/>
                        </a:spcBef>
                      </a:pPr>
                      <a:r>
                        <a:rPr sz="1600" b="1" spc="-80" dirty="0">
                          <a:solidFill>
                            <a:srgbClr val="FFFFFF"/>
                          </a:solidFill>
                          <a:latin typeface="Verdana"/>
                          <a:cs typeface="Verdana"/>
                        </a:rPr>
                        <a:t>Angus</a:t>
                      </a:r>
                      <a:r>
                        <a:rPr sz="1600" b="1" spc="-10" dirty="0">
                          <a:solidFill>
                            <a:srgbClr val="FFFFFF"/>
                          </a:solidFill>
                          <a:latin typeface="Verdana"/>
                          <a:cs typeface="Verdana"/>
                        </a:rPr>
                        <a:t> </a:t>
                      </a:r>
                      <a:r>
                        <a:rPr sz="1600" b="1" spc="-65" dirty="0">
                          <a:solidFill>
                            <a:srgbClr val="FFFFFF"/>
                          </a:solidFill>
                          <a:latin typeface="Verdana"/>
                          <a:cs typeface="Verdana"/>
                        </a:rPr>
                        <a:t>Reid</a:t>
                      </a:r>
                      <a:endParaRPr sz="1600">
                        <a:latin typeface="Verdana"/>
                        <a:cs typeface="Verdana"/>
                      </a:endParaRPr>
                    </a:p>
                  </a:txBody>
                  <a:tcPr marL="0" marR="0" marT="1143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nSpc>
                          <a:spcPct val="100000"/>
                        </a:lnSpc>
                      </a:pP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marL="1270" algn="ctr">
                        <a:lnSpc>
                          <a:spcPct val="100000"/>
                        </a:lnSpc>
                        <a:spcBef>
                          <a:spcPts val="900"/>
                        </a:spcBef>
                      </a:pPr>
                      <a:r>
                        <a:rPr sz="1600" b="1" spc="-65" dirty="0">
                          <a:solidFill>
                            <a:srgbClr val="FFFFFF"/>
                          </a:solidFill>
                          <a:latin typeface="Verdana"/>
                          <a:cs typeface="Verdana"/>
                        </a:rPr>
                        <a:t>Actual</a:t>
                      </a:r>
                      <a:endParaRPr sz="1600">
                        <a:latin typeface="Verdana"/>
                        <a:cs typeface="Verdana"/>
                      </a:endParaRPr>
                    </a:p>
                  </a:txBody>
                  <a:tcPr marL="0" marR="0" marT="1143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marL="1270" algn="ctr">
                        <a:lnSpc>
                          <a:spcPct val="100000"/>
                        </a:lnSpc>
                        <a:spcBef>
                          <a:spcPts val="900"/>
                        </a:spcBef>
                      </a:pPr>
                      <a:r>
                        <a:rPr sz="1600" b="1" spc="-80" dirty="0">
                          <a:solidFill>
                            <a:srgbClr val="FFFFFF"/>
                          </a:solidFill>
                          <a:latin typeface="Verdana"/>
                          <a:cs typeface="Verdana"/>
                        </a:rPr>
                        <a:t>Angus</a:t>
                      </a:r>
                      <a:r>
                        <a:rPr sz="1600" b="1" spc="-10" dirty="0">
                          <a:solidFill>
                            <a:srgbClr val="FFFFFF"/>
                          </a:solidFill>
                          <a:latin typeface="Verdana"/>
                          <a:cs typeface="Verdana"/>
                        </a:rPr>
                        <a:t> </a:t>
                      </a:r>
                      <a:r>
                        <a:rPr sz="1600" b="1" spc="-65" dirty="0">
                          <a:solidFill>
                            <a:srgbClr val="FFFFFF"/>
                          </a:solidFill>
                          <a:latin typeface="Verdana"/>
                          <a:cs typeface="Verdana"/>
                        </a:rPr>
                        <a:t>Reid</a:t>
                      </a:r>
                      <a:endParaRPr sz="1600">
                        <a:latin typeface="Verdana"/>
                        <a:cs typeface="Verdana"/>
                      </a:endParaRPr>
                    </a:p>
                  </a:txBody>
                  <a:tcPr marL="0" marR="0" marT="1143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extLst>
                  <a:ext uri="{0D108BD9-81ED-4DB2-BD59-A6C34878D82A}">
                    <a16:rowId xmlns:a16="http://schemas.microsoft.com/office/drawing/2014/main" val="10001"/>
                  </a:ext>
                </a:extLst>
              </a:tr>
              <a:tr h="608965">
                <a:tc>
                  <a:txBody>
                    <a:bodyPr/>
                    <a:lstStyle/>
                    <a:p>
                      <a:pPr marL="635" algn="ctr">
                        <a:lnSpc>
                          <a:spcPct val="100000"/>
                        </a:lnSpc>
                        <a:spcBef>
                          <a:spcPts val="1425"/>
                        </a:spcBef>
                      </a:pPr>
                      <a:r>
                        <a:rPr sz="1600" b="1" spc="-40" dirty="0">
                          <a:solidFill>
                            <a:srgbClr val="FFFFFF"/>
                          </a:solidFill>
                          <a:latin typeface="Verdana"/>
                          <a:cs typeface="Verdana"/>
                        </a:rPr>
                        <a:t>Sask.</a:t>
                      </a:r>
                      <a:r>
                        <a:rPr sz="1600" b="1" spc="-30" dirty="0">
                          <a:solidFill>
                            <a:srgbClr val="FFFFFF"/>
                          </a:solidFill>
                          <a:latin typeface="Verdana"/>
                          <a:cs typeface="Verdana"/>
                        </a:rPr>
                        <a:t> </a:t>
                      </a:r>
                      <a:r>
                        <a:rPr sz="1600" b="1" spc="-65" dirty="0">
                          <a:solidFill>
                            <a:srgbClr val="FFFFFF"/>
                          </a:solidFill>
                          <a:latin typeface="Verdana"/>
                          <a:cs typeface="Verdana"/>
                        </a:rPr>
                        <a:t>Party</a:t>
                      </a:r>
                      <a:endParaRPr sz="1600">
                        <a:latin typeface="Verdana"/>
                        <a:cs typeface="Verdana"/>
                      </a:endParaRPr>
                    </a:p>
                  </a:txBody>
                  <a:tcPr marL="0" marR="0" marT="180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marL="1270" algn="ctr">
                        <a:lnSpc>
                          <a:spcPct val="100000"/>
                        </a:lnSpc>
                        <a:spcBef>
                          <a:spcPts val="1425"/>
                        </a:spcBef>
                      </a:pPr>
                      <a:r>
                        <a:rPr sz="1600" b="1" spc="-125" dirty="0">
                          <a:latin typeface="Verdana"/>
                          <a:cs typeface="Verdana"/>
                        </a:rPr>
                        <a:t>52%</a:t>
                      </a:r>
                      <a:endParaRPr sz="1600">
                        <a:latin typeface="Verdana"/>
                        <a:cs typeface="Verdana"/>
                      </a:endParaRPr>
                    </a:p>
                  </a:txBody>
                  <a:tcPr marL="0" marR="0" marT="180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425"/>
                        </a:spcBef>
                      </a:pPr>
                      <a:r>
                        <a:rPr sz="1600" b="1" spc="-125" dirty="0">
                          <a:latin typeface="Verdana"/>
                          <a:cs typeface="Verdana"/>
                        </a:rPr>
                        <a:t>52%</a:t>
                      </a:r>
                      <a:endParaRPr sz="1600">
                        <a:latin typeface="Verdana"/>
                        <a:cs typeface="Verdana"/>
                      </a:endParaRPr>
                    </a:p>
                  </a:txBody>
                  <a:tcPr marL="0" marR="0" marT="180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905" algn="ctr">
                        <a:lnSpc>
                          <a:spcPct val="100000"/>
                        </a:lnSpc>
                        <a:spcBef>
                          <a:spcPts val="1425"/>
                        </a:spcBef>
                      </a:pPr>
                      <a:r>
                        <a:rPr sz="1600" b="1" spc="-40" dirty="0">
                          <a:solidFill>
                            <a:srgbClr val="FFFFFF"/>
                          </a:solidFill>
                          <a:latin typeface="Verdana"/>
                          <a:cs typeface="Verdana"/>
                        </a:rPr>
                        <a:t>Sask.</a:t>
                      </a:r>
                      <a:r>
                        <a:rPr sz="1600" b="1" spc="-30" dirty="0">
                          <a:solidFill>
                            <a:srgbClr val="FFFFFF"/>
                          </a:solidFill>
                          <a:latin typeface="Verdana"/>
                          <a:cs typeface="Verdana"/>
                        </a:rPr>
                        <a:t> </a:t>
                      </a:r>
                      <a:r>
                        <a:rPr sz="1600" b="1" spc="-65" dirty="0">
                          <a:solidFill>
                            <a:srgbClr val="FFFFFF"/>
                          </a:solidFill>
                          <a:latin typeface="Verdana"/>
                          <a:cs typeface="Verdana"/>
                        </a:rPr>
                        <a:t>Party</a:t>
                      </a:r>
                      <a:endParaRPr sz="1600">
                        <a:latin typeface="Verdana"/>
                        <a:cs typeface="Verdana"/>
                      </a:endParaRPr>
                    </a:p>
                  </a:txBody>
                  <a:tcPr marL="0" marR="0" marT="180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marL="2540" algn="ctr">
                        <a:lnSpc>
                          <a:spcPct val="100000"/>
                        </a:lnSpc>
                        <a:spcBef>
                          <a:spcPts val="1425"/>
                        </a:spcBef>
                      </a:pPr>
                      <a:r>
                        <a:rPr sz="1600" b="1" spc="-125" dirty="0">
                          <a:latin typeface="Verdana"/>
                          <a:cs typeface="Verdana"/>
                        </a:rPr>
                        <a:t>61%</a:t>
                      </a:r>
                      <a:endParaRPr sz="1600">
                        <a:latin typeface="Verdana"/>
                        <a:cs typeface="Verdana"/>
                      </a:endParaRPr>
                    </a:p>
                  </a:txBody>
                  <a:tcPr marL="0" marR="0" marT="180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2540" algn="ctr">
                        <a:lnSpc>
                          <a:spcPct val="100000"/>
                        </a:lnSpc>
                        <a:spcBef>
                          <a:spcPts val="1425"/>
                        </a:spcBef>
                      </a:pPr>
                      <a:r>
                        <a:rPr sz="1600" b="1" spc="-125" dirty="0">
                          <a:latin typeface="Verdana"/>
                          <a:cs typeface="Verdana"/>
                        </a:rPr>
                        <a:t>60%</a:t>
                      </a:r>
                      <a:endParaRPr sz="1600" dirty="0">
                        <a:latin typeface="Verdana"/>
                        <a:cs typeface="Verdana"/>
                      </a:endParaRPr>
                    </a:p>
                  </a:txBody>
                  <a:tcPr marL="0" marR="0" marT="180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2"/>
                  </a:ext>
                </a:extLst>
              </a:tr>
              <a:tr h="608965">
                <a:tc>
                  <a:txBody>
                    <a:bodyPr/>
                    <a:lstStyle/>
                    <a:p>
                      <a:pPr marL="635" algn="ctr">
                        <a:lnSpc>
                          <a:spcPct val="100000"/>
                        </a:lnSpc>
                        <a:spcBef>
                          <a:spcPts val="1430"/>
                        </a:spcBef>
                      </a:pPr>
                      <a:r>
                        <a:rPr sz="1600" b="1" spc="-85" dirty="0">
                          <a:solidFill>
                            <a:srgbClr val="FFFFFF"/>
                          </a:solidFill>
                          <a:latin typeface="Verdana"/>
                          <a:cs typeface="Verdana"/>
                        </a:rPr>
                        <a:t>NDP</a:t>
                      </a:r>
                      <a:endParaRPr sz="1600">
                        <a:latin typeface="Verdana"/>
                        <a:cs typeface="Verdana"/>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marL="1270" algn="ctr">
                        <a:lnSpc>
                          <a:spcPct val="100000"/>
                        </a:lnSpc>
                        <a:spcBef>
                          <a:spcPts val="1430"/>
                        </a:spcBef>
                      </a:pPr>
                      <a:r>
                        <a:rPr sz="1600" b="1" spc="-125" dirty="0">
                          <a:latin typeface="Verdana"/>
                          <a:cs typeface="Verdana"/>
                        </a:rPr>
                        <a:t>37%</a:t>
                      </a:r>
                      <a:endParaRPr sz="1600">
                        <a:latin typeface="Verdana"/>
                        <a:cs typeface="Verdana"/>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430"/>
                        </a:spcBef>
                      </a:pPr>
                      <a:r>
                        <a:rPr sz="1600" b="1" spc="-125" dirty="0">
                          <a:latin typeface="Verdana"/>
                          <a:cs typeface="Verdana"/>
                        </a:rPr>
                        <a:t>35%</a:t>
                      </a:r>
                      <a:endParaRPr sz="1600">
                        <a:latin typeface="Verdana"/>
                        <a:cs typeface="Verdana"/>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905" algn="ctr">
                        <a:lnSpc>
                          <a:spcPct val="100000"/>
                        </a:lnSpc>
                        <a:spcBef>
                          <a:spcPts val="1430"/>
                        </a:spcBef>
                      </a:pPr>
                      <a:r>
                        <a:rPr sz="1600" b="1" spc="-85" dirty="0">
                          <a:solidFill>
                            <a:srgbClr val="FFFFFF"/>
                          </a:solidFill>
                          <a:latin typeface="Verdana"/>
                          <a:cs typeface="Verdana"/>
                        </a:rPr>
                        <a:t>NDP</a:t>
                      </a:r>
                      <a:endParaRPr sz="1600">
                        <a:latin typeface="Verdana"/>
                        <a:cs typeface="Verdana"/>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marL="2540" algn="ctr">
                        <a:lnSpc>
                          <a:spcPct val="100000"/>
                        </a:lnSpc>
                        <a:spcBef>
                          <a:spcPts val="1430"/>
                        </a:spcBef>
                      </a:pPr>
                      <a:r>
                        <a:rPr sz="1600" b="1" spc="-125" dirty="0">
                          <a:latin typeface="Verdana"/>
                          <a:cs typeface="Verdana"/>
                        </a:rPr>
                        <a:t>32%</a:t>
                      </a:r>
                      <a:endParaRPr sz="1600">
                        <a:latin typeface="Verdana"/>
                        <a:cs typeface="Verdana"/>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2540" algn="ctr">
                        <a:lnSpc>
                          <a:spcPct val="100000"/>
                        </a:lnSpc>
                        <a:spcBef>
                          <a:spcPts val="1430"/>
                        </a:spcBef>
                      </a:pPr>
                      <a:r>
                        <a:rPr sz="1600" b="1" spc="-125" dirty="0">
                          <a:latin typeface="Verdana"/>
                          <a:cs typeface="Verdana"/>
                        </a:rPr>
                        <a:t>33%</a:t>
                      </a:r>
                      <a:endParaRPr sz="1600" dirty="0">
                        <a:latin typeface="Verdana"/>
                        <a:cs typeface="Verdana"/>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3"/>
                  </a:ext>
                </a:extLst>
              </a:tr>
              <a:tr h="609600">
                <a:tc>
                  <a:txBody>
                    <a:bodyPr/>
                    <a:lstStyle/>
                    <a:p>
                      <a:pPr algn="ctr">
                        <a:lnSpc>
                          <a:spcPct val="100000"/>
                        </a:lnSpc>
                        <a:spcBef>
                          <a:spcPts val="1430"/>
                        </a:spcBef>
                      </a:pPr>
                      <a:r>
                        <a:rPr sz="1600" b="1" spc="-55" dirty="0">
                          <a:solidFill>
                            <a:srgbClr val="FFFFFF"/>
                          </a:solidFill>
                          <a:latin typeface="Verdana"/>
                          <a:cs typeface="Verdana"/>
                        </a:rPr>
                        <a:t>Liberal</a:t>
                      </a:r>
                      <a:endParaRPr sz="1600">
                        <a:latin typeface="Verdana"/>
                        <a:cs typeface="Verdana"/>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marL="635" algn="ctr">
                        <a:lnSpc>
                          <a:spcPct val="100000"/>
                        </a:lnSpc>
                        <a:spcBef>
                          <a:spcPts val="1430"/>
                        </a:spcBef>
                      </a:pPr>
                      <a:r>
                        <a:rPr sz="1600" b="1" spc="-125" dirty="0">
                          <a:latin typeface="Verdana"/>
                          <a:cs typeface="Verdana"/>
                        </a:rPr>
                        <a:t>10%</a:t>
                      </a:r>
                      <a:endParaRPr sz="1600">
                        <a:latin typeface="Verdana"/>
                        <a:cs typeface="Verdana"/>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430"/>
                        </a:spcBef>
                      </a:pPr>
                      <a:r>
                        <a:rPr sz="1600" b="1" spc="-125" dirty="0">
                          <a:latin typeface="Verdana"/>
                          <a:cs typeface="Verdana"/>
                        </a:rPr>
                        <a:t>12%</a:t>
                      </a:r>
                      <a:endParaRPr sz="1600" dirty="0">
                        <a:latin typeface="Verdana"/>
                        <a:cs typeface="Verdana"/>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algn="ctr">
                        <a:lnSpc>
                          <a:spcPct val="100000"/>
                        </a:lnSpc>
                        <a:spcBef>
                          <a:spcPts val="1430"/>
                        </a:spcBef>
                      </a:pPr>
                      <a:r>
                        <a:rPr sz="1600" b="1" spc="-60" dirty="0">
                          <a:solidFill>
                            <a:srgbClr val="FFFFFF"/>
                          </a:solidFill>
                          <a:latin typeface="Verdana"/>
                          <a:cs typeface="Verdana"/>
                        </a:rPr>
                        <a:t>Other</a:t>
                      </a:r>
                      <a:endParaRPr sz="1600">
                        <a:latin typeface="Verdana"/>
                        <a:cs typeface="Verdana"/>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marL="635" algn="ctr">
                        <a:lnSpc>
                          <a:spcPct val="100000"/>
                        </a:lnSpc>
                        <a:spcBef>
                          <a:spcPts val="1430"/>
                        </a:spcBef>
                      </a:pPr>
                      <a:r>
                        <a:rPr sz="1600" b="1" spc="-140" dirty="0">
                          <a:latin typeface="Verdana"/>
                          <a:cs typeface="Verdana"/>
                        </a:rPr>
                        <a:t>7%</a:t>
                      </a:r>
                      <a:endParaRPr sz="1600">
                        <a:latin typeface="Verdana"/>
                        <a:cs typeface="Verdana"/>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635" algn="ctr">
                        <a:lnSpc>
                          <a:spcPct val="100000"/>
                        </a:lnSpc>
                        <a:spcBef>
                          <a:spcPts val="1430"/>
                        </a:spcBef>
                      </a:pPr>
                      <a:r>
                        <a:rPr sz="1600" b="1" spc="-140" dirty="0">
                          <a:latin typeface="Verdana"/>
                          <a:cs typeface="Verdana"/>
                        </a:rPr>
                        <a:t>7%</a:t>
                      </a:r>
                      <a:endParaRPr sz="1600">
                        <a:latin typeface="Verdana"/>
                        <a:cs typeface="Verdana"/>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4"/>
                  </a:ext>
                </a:extLst>
              </a:tr>
              <a:tr h="608965">
                <a:tc>
                  <a:txBody>
                    <a:bodyPr/>
                    <a:lstStyle/>
                    <a:p>
                      <a:pPr algn="ctr">
                        <a:lnSpc>
                          <a:spcPct val="100000"/>
                        </a:lnSpc>
                        <a:spcBef>
                          <a:spcPts val="1430"/>
                        </a:spcBef>
                      </a:pPr>
                      <a:r>
                        <a:rPr sz="1600" b="1" spc="-45" dirty="0">
                          <a:solidFill>
                            <a:srgbClr val="FFFFFF"/>
                          </a:solidFill>
                          <a:latin typeface="Verdana"/>
                          <a:cs typeface="Verdana"/>
                        </a:rPr>
                        <a:t>Avg.</a:t>
                      </a:r>
                      <a:r>
                        <a:rPr sz="1600" b="1" spc="-20" dirty="0">
                          <a:solidFill>
                            <a:srgbClr val="FFFFFF"/>
                          </a:solidFill>
                          <a:latin typeface="Verdana"/>
                          <a:cs typeface="Verdana"/>
                        </a:rPr>
                        <a:t> </a:t>
                      </a:r>
                      <a:r>
                        <a:rPr sz="1600" b="1" spc="-60" dirty="0">
                          <a:solidFill>
                            <a:srgbClr val="FFFFFF"/>
                          </a:solidFill>
                          <a:latin typeface="Verdana"/>
                          <a:cs typeface="Verdana"/>
                        </a:rPr>
                        <a:t>Error</a:t>
                      </a:r>
                      <a:endParaRPr sz="1600">
                        <a:latin typeface="Verdana"/>
                        <a:cs typeface="Verdana"/>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nSpc>
                          <a:spcPct val="100000"/>
                        </a:lnSpc>
                      </a:pP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905" algn="ctr">
                        <a:lnSpc>
                          <a:spcPct val="100000"/>
                        </a:lnSpc>
                        <a:spcBef>
                          <a:spcPts val="1430"/>
                        </a:spcBef>
                      </a:pPr>
                      <a:r>
                        <a:rPr sz="1600" b="1" u="sng" spc="-45" dirty="0">
                          <a:solidFill>
                            <a:srgbClr val="426625"/>
                          </a:solidFill>
                          <a:uFill>
                            <a:solidFill>
                              <a:srgbClr val="426625"/>
                            </a:solidFill>
                          </a:uFill>
                          <a:latin typeface="Verdana"/>
                          <a:cs typeface="Verdana"/>
                        </a:rPr>
                        <a:t>-1.3</a:t>
                      </a:r>
                      <a:endParaRPr sz="1600">
                        <a:latin typeface="Verdana"/>
                        <a:cs typeface="Verdana"/>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algn="ctr">
                        <a:lnSpc>
                          <a:spcPct val="100000"/>
                        </a:lnSpc>
                        <a:spcBef>
                          <a:spcPts val="1430"/>
                        </a:spcBef>
                      </a:pPr>
                      <a:r>
                        <a:rPr sz="1600" b="1" spc="-45" dirty="0">
                          <a:solidFill>
                            <a:srgbClr val="FFFFFF"/>
                          </a:solidFill>
                          <a:latin typeface="Verdana"/>
                          <a:cs typeface="Verdana"/>
                        </a:rPr>
                        <a:t>Avg.</a:t>
                      </a:r>
                      <a:r>
                        <a:rPr sz="1600" b="1" spc="-20" dirty="0">
                          <a:solidFill>
                            <a:srgbClr val="FFFFFF"/>
                          </a:solidFill>
                          <a:latin typeface="Verdana"/>
                          <a:cs typeface="Verdana"/>
                        </a:rPr>
                        <a:t> </a:t>
                      </a:r>
                      <a:r>
                        <a:rPr sz="1600" b="1" spc="-60" dirty="0">
                          <a:solidFill>
                            <a:srgbClr val="FFFFFF"/>
                          </a:solidFill>
                          <a:latin typeface="Verdana"/>
                          <a:cs typeface="Verdana"/>
                        </a:rPr>
                        <a:t>Error</a:t>
                      </a:r>
                      <a:endParaRPr sz="1600">
                        <a:latin typeface="Verdana"/>
                        <a:cs typeface="Verdana"/>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nSpc>
                          <a:spcPct val="100000"/>
                        </a:lnSpc>
                      </a:pP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2540" algn="ctr">
                        <a:lnSpc>
                          <a:spcPct val="100000"/>
                        </a:lnSpc>
                        <a:spcBef>
                          <a:spcPts val="1430"/>
                        </a:spcBef>
                      </a:pPr>
                      <a:r>
                        <a:rPr sz="1600" b="1" u="sng" spc="-45" dirty="0">
                          <a:solidFill>
                            <a:srgbClr val="426625"/>
                          </a:solidFill>
                          <a:uFill>
                            <a:solidFill>
                              <a:srgbClr val="426625"/>
                            </a:solidFill>
                          </a:uFill>
                          <a:latin typeface="Verdana"/>
                          <a:cs typeface="Verdana"/>
                        </a:rPr>
                        <a:t>-0.3</a:t>
                      </a:r>
                      <a:endParaRPr sz="1600" dirty="0">
                        <a:latin typeface="Verdana"/>
                        <a:cs typeface="Verdana"/>
                      </a:endParaRPr>
                    </a:p>
                  </a:txBody>
                  <a:tcPr marL="0" marR="0" marT="181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5"/>
                  </a:ext>
                </a:extLst>
              </a:tr>
            </a:tbl>
          </a:graphicData>
        </a:graphic>
      </p:graphicFrame>
      <p:pic>
        <p:nvPicPr>
          <p:cNvPr id="3" name="Picture 2">
            <a:extLst>
              <a:ext uri="{FF2B5EF4-FFF2-40B4-BE49-F238E27FC236}">
                <a16:creationId xmlns:a16="http://schemas.microsoft.com/office/drawing/2014/main" id="{9AD7BA7E-7999-479F-ADCB-B64EF6A2E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601" y="1359174"/>
            <a:ext cx="1050590" cy="525295"/>
          </a:xfrm>
          <a:prstGeom prst="rect">
            <a:avLst/>
          </a:prstGeom>
        </p:spPr>
      </p:pic>
    </p:spTree>
    <p:extLst>
      <p:ext uri="{BB962C8B-B14F-4D97-AF65-F5344CB8AC3E}">
        <p14:creationId xmlns:p14="http://schemas.microsoft.com/office/powerpoint/2010/main" val="2533001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4D1917D-1890-4694-B361-96548372798C}"/>
              </a:ext>
            </a:extLst>
          </p:cNvPr>
          <p:cNvGraphicFramePr>
            <a:graphicFrameLocks noGrp="1"/>
          </p:cNvGraphicFramePr>
          <p:nvPr>
            <p:extLst>
              <p:ext uri="{D42A27DB-BD31-4B8C-83A1-F6EECF244321}">
                <p14:modId xmlns:p14="http://schemas.microsoft.com/office/powerpoint/2010/main" val="3416669104"/>
              </p:ext>
            </p:extLst>
          </p:nvPr>
        </p:nvGraphicFramePr>
        <p:xfrm>
          <a:off x="975102" y="1010895"/>
          <a:ext cx="10178853" cy="3868472"/>
        </p:xfrm>
        <a:graphic>
          <a:graphicData uri="http://schemas.openxmlformats.org/drawingml/2006/table">
            <a:tbl>
              <a:tblPr firstRow="1" firstCol="1">
                <a:tableStyleId>{5C22544A-7EE6-4342-B048-85BDC9FD1C3A}</a:tableStyleId>
              </a:tblPr>
              <a:tblGrid>
                <a:gridCol w="3392951">
                  <a:extLst>
                    <a:ext uri="{9D8B030D-6E8A-4147-A177-3AD203B41FA5}">
                      <a16:colId xmlns:a16="http://schemas.microsoft.com/office/drawing/2014/main" val="759672029"/>
                    </a:ext>
                  </a:extLst>
                </a:gridCol>
                <a:gridCol w="3392951">
                  <a:extLst>
                    <a:ext uri="{9D8B030D-6E8A-4147-A177-3AD203B41FA5}">
                      <a16:colId xmlns:a16="http://schemas.microsoft.com/office/drawing/2014/main" val="4200051971"/>
                    </a:ext>
                  </a:extLst>
                </a:gridCol>
                <a:gridCol w="3392951">
                  <a:extLst>
                    <a:ext uri="{9D8B030D-6E8A-4147-A177-3AD203B41FA5}">
                      <a16:colId xmlns:a16="http://schemas.microsoft.com/office/drawing/2014/main" val="2500795681"/>
                    </a:ext>
                  </a:extLst>
                </a:gridCol>
              </a:tblGrid>
              <a:tr h="342958">
                <a:tc rowSpan="2">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May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792023499"/>
                  </a:ext>
                </a:extLst>
              </a:tr>
              <a:tr h="405616">
                <a:tc vMerge="1">
                  <a:txBody>
                    <a:bodyPr/>
                    <a:lstStyle/>
                    <a:p>
                      <a:pPr algn="ctr"/>
                      <a:endParaRPr lang="en-US"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297627491"/>
                  </a:ext>
                </a:extLst>
              </a:tr>
              <a:tr h="519983">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UCP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71483687"/>
                  </a:ext>
                </a:extLst>
              </a:tr>
              <a:tr h="519983">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46834844"/>
                  </a:ext>
                </a:extLst>
              </a:tr>
              <a:tr h="519983">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Alberta Party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42813181"/>
                  </a:ext>
                </a:extLst>
              </a:tr>
              <a:tr h="519983">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Liberal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422017648"/>
                  </a:ext>
                </a:extLst>
              </a:tr>
              <a:tr h="519983">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122622411"/>
                  </a:ext>
                </a:extLst>
              </a:tr>
              <a:tr h="519983">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sng" dirty="0">
                          <a:solidFill>
                            <a:schemeClr val="accent3">
                              <a:lumMod val="50000"/>
                            </a:schemeClr>
                          </a:solidFill>
                          <a:latin typeface="Verdana Pro SemiBold" panose="020B0604020202020204" pitchFamily="34" charset="0"/>
                          <a:cs typeface="Kartika" panose="020B0502040204020203" pitchFamily="18" charset="0"/>
                        </a:rPr>
                        <a:t>-1.4%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2535353"/>
                  </a:ext>
                </a:extLst>
              </a:tr>
            </a:tbl>
          </a:graphicData>
        </a:graphic>
      </p:graphicFrame>
      <p:sp>
        <p:nvSpPr>
          <p:cNvPr id="13" name="TextBox 12">
            <a:extLst>
              <a:ext uri="{FF2B5EF4-FFF2-40B4-BE49-F238E27FC236}">
                <a16:creationId xmlns:a16="http://schemas.microsoft.com/office/drawing/2014/main" id="{CD7E61A6-2237-489C-B6D1-81A0FB142089}"/>
              </a:ext>
            </a:extLst>
          </p:cNvPr>
          <p:cNvSpPr txBox="1"/>
          <p:nvPr/>
        </p:nvSpPr>
        <p:spPr>
          <a:xfrm>
            <a:off x="0" y="129381"/>
            <a:ext cx="2530136" cy="987435"/>
          </a:xfrm>
          <a:prstGeom prst="rect">
            <a:avLst/>
          </a:prstGeom>
          <a:noFill/>
        </p:spPr>
        <p:txBody>
          <a:bodyPr wrap="square" rtlCol="0">
            <a:spAutoFit/>
          </a:bodyPr>
          <a:lstStyle/>
          <a:p>
            <a:pPr algn="ctr"/>
            <a:r>
              <a:rPr lang="en-US" sz="4000" dirty="0">
                <a:latin typeface="Arial Nova" panose="020B0504020202020204" pitchFamily="34" charset="0"/>
              </a:rPr>
              <a:t>Alberta</a:t>
            </a:r>
          </a:p>
          <a:p>
            <a:r>
              <a:rPr lang="en-US" dirty="0">
                <a:latin typeface="Abadi Extra Light" panose="020B0204020104020204" pitchFamily="34" charset="0"/>
              </a:rPr>
              <a:t> </a:t>
            </a:r>
          </a:p>
        </p:txBody>
      </p:sp>
      <p:sp>
        <p:nvSpPr>
          <p:cNvPr id="7" name="Rectangle 6">
            <a:extLst>
              <a:ext uri="{FF2B5EF4-FFF2-40B4-BE49-F238E27FC236}">
                <a16:creationId xmlns:a16="http://schemas.microsoft.com/office/drawing/2014/main" id="{3D6040BC-AF2C-40B2-A7CA-CC8E2C254A36}"/>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2C2DF64-C3B4-440D-98C5-6925A2710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0" name="TextBox 9">
            <a:extLst>
              <a:ext uri="{FF2B5EF4-FFF2-40B4-BE49-F238E27FC236}">
                <a16:creationId xmlns:a16="http://schemas.microsoft.com/office/drawing/2014/main" id="{E0B61D27-1370-41AF-9E48-E46D3EA3DE7F}"/>
              </a:ext>
            </a:extLst>
          </p:cNvPr>
          <p:cNvSpPr txBox="1"/>
          <p:nvPr/>
        </p:nvSpPr>
        <p:spPr>
          <a:xfrm>
            <a:off x="3622339" y="5660287"/>
            <a:ext cx="5524269"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Provincial Elections</a:t>
            </a:r>
            <a:endParaRPr lang="en-US" sz="4800" dirty="0">
              <a:latin typeface="Abadi Extra Light" panose="020B0204020104020204" pitchFamily="34" charset="0"/>
            </a:endParaRPr>
          </a:p>
        </p:txBody>
      </p:sp>
      <p:pic>
        <p:nvPicPr>
          <p:cNvPr id="3" name="Picture 2">
            <a:extLst>
              <a:ext uri="{FF2B5EF4-FFF2-40B4-BE49-F238E27FC236}">
                <a16:creationId xmlns:a16="http://schemas.microsoft.com/office/drawing/2014/main" id="{7AAB1EE1-7557-4C06-A020-FFF8DC206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068" y="1116816"/>
            <a:ext cx="1072025" cy="536013"/>
          </a:xfrm>
          <a:prstGeom prst="rect">
            <a:avLst/>
          </a:prstGeom>
        </p:spPr>
      </p:pic>
    </p:spTree>
    <p:extLst>
      <p:ext uri="{BB962C8B-B14F-4D97-AF65-F5344CB8AC3E}">
        <p14:creationId xmlns:p14="http://schemas.microsoft.com/office/powerpoint/2010/main" val="902288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F02735B-CE99-475D-84CD-CCFA782F961E}"/>
              </a:ext>
            </a:extLst>
          </p:cNvPr>
          <p:cNvSpPr/>
          <p:nvPr/>
        </p:nvSpPr>
        <p:spPr>
          <a:xfrm>
            <a:off x="0" y="5108895"/>
            <a:ext cx="12192000" cy="17491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1A87153-6D47-45DE-B652-7E083924535F}"/>
              </a:ext>
            </a:extLst>
          </p:cNvPr>
          <p:cNvSpPr txBox="1"/>
          <p:nvPr/>
        </p:nvSpPr>
        <p:spPr>
          <a:xfrm>
            <a:off x="2372931" y="5364314"/>
            <a:ext cx="8539517" cy="1354217"/>
          </a:xfrm>
          <a:prstGeom prst="rect">
            <a:avLst/>
          </a:prstGeom>
          <a:noFill/>
        </p:spPr>
        <p:txBody>
          <a:bodyPr wrap="none" rtlCol="0">
            <a:spAutoFit/>
          </a:bodyPr>
          <a:lstStyle/>
          <a:p>
            <a:pPr algn="ctr"/>
            <a:r>
              <a:rPr lang="en-US" sz="4000" dirty="0">
                <a:solidFill>
                  <a:schemeClr val="bg1"/>
                </a:solidFill>
                <a:latin typeface="Abadi" panose="020B0604020104020204" pitchFamily="34" charset="0"/>
                <a:ea typeface="Arial Unicode MS" panose="020B0604020202020204" pitchFamily="34" charset="-128"/>
                <a:cs typeface="Arial Unicode MS" panose="020B0604020202020204" pitchFamily="34" charset="-128"/>
              </a:rPr>
              <a:t>Canada’s Top-Rated Online Pollster </a:t>
            </a:r>
          </a:p>
          <a:p>
            <a:pPr algn="ctr"/>
            <a:r>
              <a:rPr lang="fr-FR" sz="2400" dirty="0">
                <a:solidFill>
                  <a:schemeClr val="bg1"/>
                </a:solidFill>
                <a:latin typeface="Arial" panose="020B0604020202020204" pitchFamily="34" charset="0"/>
                <a:cs typeface="Arial" panose="020B0604020202020204" pitchFamily="34" charset="0"/>
              </a:rPr>
              <a:t>Source: https://projects.fivethirtyeight.com/pollster-ratings/</a:t>
            </a:r>
          </a:p>
          <a:p>
            <a:r>
              <a:rPr lang="en-US" dirty="0">
                <a:latin typeface="Abadi Extra Light" panose="020B0204020104020204" pitchFamily="34" charset="0"/>
              </a:rPr>
              <a:t> </a:t>
            </a:r>
          </a:p>
        </p:txBody>
      </p:sp>
      <p:pic>
        <p:nvPicPr>
          <p:cNvPr id="11" name="Picture 10">
            <a:extLst>
              <a:ext uri="{FF2B5EF4-FFF2-40B4-BE49-F238E27FC236}">
                <a16:creationId xmlns:a16="http://schemas.microsoft.com/office/drawing/2014/main" id="{B861DBFA-6330-450D-8DC2-A167D55D6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9" y="5297875"/>
            <a:ext cx="1371144" cy="1371144"/>
          </a:xfrm>
          <a:prstGeom prst="rect">
            <a:avLst/>
          </a:prstGeom>
        </p:spPr>
      </p:pic>
      <p:pic>
        <p:nvPicPr>
          <p:cNvPr id="17" name="Picture 16" descr="A close up of a person wearing glasses and looking at the camera&#10;&#10;Description automatically generated">
            <a:extLst>
              <a:ext uri="{FF2B5EF4-FFF2-40B4-BE49-F238E27FC236}">
                <a16:creationId xmlns:a16="http://schemas.microsoft.com/office/drawing/2014/main" id="{B6523617-617A-4F6C-AD4B-81784E27D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4068" y="1174682"/>
            <a:ext cx="2537669" cy="2537669"/>
          </a:xfrm>
          <a:prstGeom prst="rect">
            <a:avLst/>
          </a:prstGeom>
        </p:spPr>
      </p:pic>
      <p:sp>
        <p:nvSpPr>
          <p:cNvPr id="18" name="TextBox 17">
            <a:extLst>
              <a:ext uri="{FF2B5EF4-FFF2-40B4-BE49-F238E27FC236}">
                <a16:creationId xmlns:a16="http://schemas.microsoft.com/office/drawing/2014/main" id="{EA2A6B05-7B80-477D-8981-799B091F4F08}"/>
              </a:ext>
            </a:extLst>
          </p:cNvPr>
          <p:cNvSpPr txBox="1"/>
          <p:nvPr/>
        </p:nvSpPr>
        <p:spPr>
          <a:xfrm>
            <a:off x="286258" y="624971"/>
            <a:ext cx="7701479" cy="3785652"/>
          </a:xfrm>
          <a:prstGeom prst="rect">
            <a:avLst/>
          </a:prstGeom>
          <a:noFill/>
        </p:spPr>
        <p:txBody>
          <a:bodyPr wrap="square" rtlCol="0">
            <a:spAutoFit/>
          </a:bodyPr>
          <a:lstStyle/>
          <a:p>
            <a:pPr algn="ctr"/>
            <a:r>
              <a:rPr lang="en-US" sz="2400" dirty="0">
                <a:latin typeface="Arial Nova" panose="020B0504020202020204" pitchFamily="34" charset="0"/>
              </a:rPr>
              <a:t>Angus Reid is Canada’s best-known and longest practicing pollster. He’s spent more than four decades asking Canadians what they think and pioneered the transition to online polling in Canada.</a:t>
            </a:r>
          </a:p>
          <a:p>
            <a:pPr algn="ctr"/>
            <a:endParaRPr lang="en-US" sz="2400" dirty="0">
              <a:latin typeface="Arial Nova" panose="020B0504020202020204" pitchFamily="34" charset="0"/>
            </a:endParaRPr>
          </a:p>
          <a:p>
            <a:pPr algn="ctr"/>
            <a:endParaRPr lang="en-US" sz="2400" dirty="0">
              <a:latin typeface="Arial Nova" panose="020B0504020202020204" pitchFamily="34" charset="0"/>
            </a:endParaRPr>
          </a:p>
          <a:p>
            <a:pPr algn="ctr"/>
            <a:r>
              <a:rPr lang="en-US" sz="2400" dirty="0">
                <a:latin typeface="Arial Nova" panose="020B0504020202020204" pitchFamily="34" charset="0"/>
              </a:rPr>
              <a:t>The </a:t>
            </a:r>
            <a:r>
              <a:rPr lang="en-US" sz="2400" dirty="0">
                <a:solidFill>
                  <a:srgbClr val="C00000"/>
                </a:solidFill>
                <a:latin typeface="Arial Nova" panose="020B0504020202020204" pitchFamily="34" charset="0"/>
              </a:rPr>
              <a:t>Angus Reid Institute </a:t>
            </a:r>
            <a:r>
              <a:rPr lang="en-US" sz="2400" dirty="0">
                <a:latin typeface="Arial Nova" panose="020B0504020202020204" pitchFamily="34" charset="0"/>
              </a:rPr>
              <a:t>is a non-profit organization committed to impartial and unbiased data and continues Dr. Reid’s tradition of excellence when it comes to electoral projections.</a:t>
            </a:r>
          </a:p>
        </p:txBody>
      </p:sp>
    </p:spTree>
    <p:extLst>
      <p:ext uri="{BB962C8B-B14F-4D97-AF65-F5344CB8AC3E}">
        <p14:creationId xmlns:p14="http://schemas.microsoft.com/office/powerpoint/2010/main" val="300781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4D1917D-1890-4694-B361-96548372798C}"/>
              </a:ext>
            </a:extLst>
          </p:cNvPr>
          <p:cNvGraphicFramePr>
            <a:graphicFrameLocks noGrp="1"/>
          </p:cNvGraphicFramePr>
          <p:nvPr/>
        </p:nvGraphicFramePr>
        <p:xfrm>
          <a:off x="975102" y="1010894"/>
          <a:ext cx="10241796" cy="3835077"/>
        </p:xfrm>
        <a:graphic>
          <a:graphicData uri="http://schemas.openxmlformats.org/drawingml/2006/table">
            <a:tbl>
              <a:tblPr firstRow="1" firstCol="1">
                <a:tableStyleId>{5C22544A-7EE6-4342-B048-85BDC9FD1C3A}</a:tableStyleId>
              </a:tblPr>
              <a:tblGrid>
                <a:gridCol w="1706966">
                  <a:extLst>
                    <a:ext uri="{9D8B030D-6E8A-4147-A177-3AD203B41FA5}">
                      <a16:colId xmlns:a16="http://schemas.microsoft.com/office/drawing/2014/main" val="759672029"/>
                    </a:ext>
                  </a:extLst>
                </a:gridCol>
                <a:gridCol w="1706966">
                  <a:extLst>
                    <a:ext uri="{9D8B030D-6E8A-4147-A177-3AD203B41FA5}">
                      <a16:colId xmlns:a16="http://schemas.microsoft.com/office/drawing/2014/main" val="4200051971"/>
                    </a:ext>
                  </a:extLst>
                </a:gridCol>
                <a:gridCol w="1706966">
                  <a:extLst>
                    <a:ext uri="{9D8B030D-6E8A-4147-A177-3AD203B41FA5}">
                      <a16:colId xmlns:a16="http://schemas.microsoft.com/office/drawing/2014/main" val="2500795681"/>
                    </a:ext>
                  </a:extLst>
                </a:gridCol>
                <a:gridCol w="1706966">
                  <a:extLst>
                    <a:ext uri="{9D8B030D-6E8A-4147-A177-3AD203B41FA5}">
                      <a16:colId xmlns:a16="http://schemas.microsoft.com/office/drawing/2014/main" val="4111900841"/>
                    </a:ext>
                  </a:extLst>
                </a:gridCol>
                <a:gridCol w="1706966">
                  <a:extLst>
                    <a:ext uri="{9D8B030D-6E8A-4147-A177-3AD203B41FA5}">
                      <a16:colId xmlns:a16="http://schemas.microsoft.com/office/drawing/2014/main" val="2701621518"/>
                    </a:ext>
                  </a:extLst>
                </a:gridCol>
                <a:gridCol w="1706966">
                  <a:extLst>
                    <a:ext uri="{9D8B030D-6E8A-4147-A177-3AD203B41FA5}">
                      <a16:colId xmlns:a16="http://schemas.microsoft.com/office/drawing/2014/main" val="75817913"/>
                    </a:ext>
                  </a:extLst>
                </a:gridCol>
              </a:tblGrid>
              <a:tr h="294965">
                <a:tc rowSpan="2">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May 2015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rowSpan="2">
                  <a:txBody>
                    <a:bodyPr/>
                    <a:lstStyle/>
                    <a:p>
                      <a:pPr algn="ctr"/>
                      <a:endParaRPr lang="en-US" sz="1600" b="1"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April 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792023499"/>
                  </a:ext>
                </a:extLst>
              </a:tr>
              <a:tr h="402657">
                <a:tc vMerge="1">
                  <a:txBody>
                    <a:bodyPr/>
                    <a:lstStyle/>
                    <a:p>
                      <a:pPr algn="ctr"/>
                      <a:endParaRPr lang="en-US"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v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297627491"/>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UCP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71483687"/>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46834844"/>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Wildrose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Alberta Party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42813181"/>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Liberal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Liberal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422017648"/>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122622411"/>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sng" dirty="0">
                          <a:solidFill>
                            <a:schemeClr val="accent3">
                              <a:lumMod val="50000"/>
                            </a:schemeClr>
                          </a:solidFill>
                          <a:latin typeface="Verdana Pro SemiBold" panose="020B0604020202020204" pitchFamily="34" charset="0"/>
                          <a:cs typeface="Kartika" panose="020B0502040204020203" pitchFamily="18"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dirty="0">
                          <a:solidFill>
                            <a:schemeClr val="accent3">
                              <a:lumMod val="50000"/>
                            </a:schemeClr>
                          </a:solidFill>
                          <a:latin typeface="Verdana Pro SemiBold" panose="020B0604020202020204" pitchFamily="34" charset="0"/>
                          <a:cs typeface="Kartika" panose="020B0502040204020203" pitchFamily="18" charset="0"/>
                        </a:rPr>
                        <a:t>-2.6%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2535353"/>
                  </a:ext>
                </a:extLst>
              </a:tr>
            </a:tbl>
          </a:graphicData>
        </a:graphic>
      </p:graphicFrame>
      <p:sp>
        <p:nvSpPr>
          <p:cNvPr id="13" name="TextBox 12">
            <a:extLst>
              <a:ext uri="{FF2B5EF4-FFF2-40B4-BE49-F238E27FC236}">
                <a16:creationId xmlns:a16="http://schemas.microsoft.com/office/drawing/2014/main" id="{CD7E61A6-2237-489C-B6D1-81A0FB142089}"/>
              </a:ext>
            </a:extLst>
          </p:cNvPr>
          <p:cNvSpPr txBox="1"/>
          <p:nvPr/>
        </p:nvSpPr>
        <p:spPr>
          <a:xfrm>
            <a:off x="0" y="129381"/>
            <a:ext cx="2530136" cy="987435"/>
          </a:xfrm>
          <a:prstGeom prst="rect">
            <a:avLst/>
          </a:prstGeom>
          <a:noFill/>
        </p:spPr>
        <p:txBody>
          <a:bodyPr wrap="square" rtlCol="0">
            <a:spAutoFit/>
          </a:bodyPr>
          <a:lstStyle/>
          <a:p>
            <a:pPr algn="ctr"/>
            <a:r>
              <a:rPr lang="en-US" sz="4000" dirty="0">
                <a:latin typeface="Arial Nova" panose="020B0504020202020204" pitchFamily="34" charset="0"/>
              </a:rPr>
              <a:t>Alberta</a:t>
            </a:r>
          </a:p>
          <a:p>
            <a:r>
              <a:rPr lang="en-US" dirty="0">
                <a:latin typeface="Abadi Extra Light" panose="020B0204020104020204" pitchFamily="34" charset="0"/>
              </a:rPr>
              <a:t> </a:t>
            </a:r>
          </a:p>
        </p:txBody>
      </p:sp>
      <p:sp>
        <p:nvSpPr>
          <p:cNvPr id="7" name="Rectangle 6">
            <a:extLst>
              <a:ext uri="{FF2B5EF4-FFF2-40B4-BE49-F238E27FC236}">
                <a16:creationId xmlns:a16="http://schemas.microsoft.com/office/drawing/2014/main" id="{3D6040BC-AF2C-40B2-A7CA-CC8E2C254A36}"/>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2C2DF64-C3B4-440D-98C5-6925A2710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0" name="TextBox 9">
            <a:extLst>
              <a:ext uri="{FF2B5EF4-FFF2-40B4-BE49-F238E27FC236}">
                <a16:creationId xmlns:a16="http://schemas.microsoft.com/office/drawing/2014/main" id="{E0B61D27-1370-41AF-9E48-E46D3EA3DE7F}"/>
              </a:ext>
            </a:extLst>
          </p:cNvPr>
          <p:cNvSpPr txBox="1"/>
          <p:nvPr/>
        </p:nvSpPr>
        <p:spPr>
          <a:xfrm>
            <a:off x="3622339" y="5660287"/>
            <a:ext cx="5524269"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Provincial Elections</a:t>
            </a:r>
            <a:endParaRPr lang="en-US" sz="4800" dirty="0">
              <a:latin typeface="Abadi Extra Light" panose="020B0204020104020204" pitchFamily="34" charset="0"/>
            </a:endParaRPr>
          </a:p>
        </p:txBody>
      </p:sp>
      <p:pic>
        <p:nvPicPr>
          <p:cNvPr id="3" name="Picture 2">
            <a:extLst>
              <a:ext uri="{FF2B5EF4-FFF2-40B4-BE49-F238E27FC236}">
                <a16:creationId xmlns:a16="http://schemas.microsoft.com/office/drawing/2014/main" id="{7AAB1EE1-7557-4C06-A020-FFF8DC206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068" y="1116816"/>
            <a:ext cx="1072025" cy="536013"/>
          </a:xfrm>
          <a:prstGeom prst="rect">
            <a:avLst/>
          </a:prstGeom>
        </p:spPr>
      </p:pic>
    </p:spTree>
    <p:extLst>
      <p:ext uri="{BB962C8B-B14F-4D97-AF65-F5344CB8AC3E}">
        <p14:creationId xmlns:p14="http://schemas.microsoft.com/office/powerpoint/2010/main" val="2553130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4D1917D-1890-4694-B361-96548372798C}"/>
              </a:ext>
            </a:extLst>
          </p:cNvPr>
          <p:cNvGraphicFramePr>
            <a:graphicFrameLocks noGrp="1"/>
          </p:cNvGraphicFramePr>
          <p:nvPr>
            <p:extLst>
              <p:ext uri="{D42A27DB-BD31-4B8C-83A1-F6EECF244321}">
                <p14:modId xmlns:p14="http://schemas.microsoft.com/office/powerpoint/2010/main" val="2820410970"/>
              </p:ext>
            </p:extLst>
          </p:nvPr>
        </p:nvGraphicFramePr>
        <p:xfrm>
          <a:off x="975102" y="1015333"/>
          <a:ext cx="10241796" cy="3835077"/>
        </p:xfrm>
        <a:graphic>
          <a:graphicData uri="http://schemas.openxmlformats.org/drawingml/2006/table">
            <a:tbl>
              <a:tblPr firstRow="1" firstCol="1">
                <a:tableStyleId>{5C22544A-7EE6-4342-B048-85BDC9FD1C3A}</a:tableStyleId>
              </a:tblPr>
              <a:tblGrid>
                <a:gridCol w="1706966">
                  <a:extLst>
                    <a:ext uri="{9D8B030D-6E8A-4147-A177-3AD203B41FA5}">
                      <a16:colId xmlns:a16="http://schemas.microsoft.com/office/drawing/2014/main" val="759672029"/>
                    </a:ext>
                  </a:extLst>
                </a:gridCol>
                <a:gridCol w="1706966">
                  <a:extLst>
                    <a:ext uri="{9D8B030D-6E8A-4147-A177-3AD203B41FA5}">
                      <a16:colId xmlns:a16="http://schemas.microsoft.com/office/drawing/2014/main" val="4200051971"/>
                    </a:ext>
                  </a:extLst>
                </a:gridCol>
                <a:gridCol w="1706966">
                  <a:extLst>
                    <a:ext uri="{9D8B030D-6E8A-4147-A177-3AD203B41FA5}">
                      <a16:colId xmlns:a16="http://schemas.microsoft.com/office/drawing/2014/main" val="2500795681"/>
                    </a:ext>
                  </a:extLst>
                </a:gridCol>
                <a:gridCol w="1706966">
                  <a:extLst>
                    <a:ext uri="{9D8B030D-6E8A-4147-A177-3AD203B41FA5}">
                      <a16:colId xmlns:a16="http://schemas.microsoft.com/office/drawing/2014/main" val="4111900841"/>
                    </a:ext>
                  </a:extLst>
                </a:gridCol>
                <a:gridCol w="1706966">
                  <a:extLst>
                    <a:ext uri="{9D8B030D-6E8A-4147-A177-3AD203B41FA5}">
                      <a16:colId xmlns:a16="http://schemas.microsoft.com/office/drawing/2014/main" val="2701621518"/>
                    </a:ext>
                  </a:extLst>
                </a:gridCol>
                <a:gridCol w="1706966">
                  <a:extLst>
                    <a:ext uri="{9D8B030D-6E8A-4147-A177-3AD203B41FA5}">
                      <a16:colId xmlns:a16="http://schemas.microsoft.com/office/drawing/2014/main" val="75817913"/>
                    </a:ext>
                  </a:extLst>
                </a:gridCol>
              </a:tblGrid>
              <a:tr h="294965">
                <a:tc rowSpan="2">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March 2008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rowSpan="2">
                  <a:txBody>
                    <a:bodyPr/>
                    <a:lstStyle/>
                    <a:p>
                      <a:pPr algn="ctr"/>
                      <a:endParaRPr lang="en-US" sz="1600" b="1"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Verdana Pro SemiBold" panose="020B0604020202020204" pitchFamily="34" charset="0"/>
                          <a:cs typeface="Kartika" panose="020B0502040204020203" pitchFamily="18" charset="0"/>
                        </a:rPr>
                        <a:t>April 2012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792023499"/>
                  </a:ext>
                </a:extLst>
              </a:tr>
              <a:tr h="402657">
                <a:tc vMerge="1">
                  <a:txBody>
                    <a:bodyPr/>
                    <a:lstStyle/>
                    <a:p>
                      <a:pPr algn="ctr"/>
                      <a:endParaRPr lang="en-US"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v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297627491"/>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71483687"/>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Liberal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Wildrose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46834844"/>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Liberal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42813181"/>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Wildrose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422017648"/>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Green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none" dirty="0">
                          <a:solidFill>
                            <a:schemeClr val="tx1"/>
                          </a:solidFill>
                          <a:latin typeface="Verdana Pro SemiBold" panose="020B0604020202020204" pitchFamily="34" charset="0"/>
                          <a:cs typeface="Kartika" panose="020B0502040204020203" pitchFamily="18" charset="0"/>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122622411"/>
                  </a:ext>
                </a:extLst>
              </a:tr>
              <a:tr h="516190">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sng" dirty="0">
                          <a:solidFill>
                            <a:srgbClr val="FF0000"/>
                          </a:solidFill>
                          <a:latin typeface="Verdana Pro SemiBold" panose="020B0604020202020204" pitchFamily="34" charset="0"/>
                          <a:cs typeface="Kartika" panose="020B0502040204020203" pitchFamily="18" charset="0"/>
                        </a:rPr>
                        <a:t>-4.2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dirty="0">
                          <a:solidFill>
                            <a:srgbClr val="FF0000"/>
                          </a:solidFill>
                          <a:latin typeface="Verdana Pro SemiBold" panose="020B0604020202020204" pitchFamily="34" charset="0"/>
                          <a:cs typeface="Kartika" panose="020B0502040204020203" pitchFamily="18" charset="0"/>
                        </a:rPr>
                        <a:t>-4.6%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82535353"/>
                  </a:ext>
                </a:extLst>
              </a:tr>
            </a:tbl>
          </a:graphicData>
        </a:graphic>
      </p:graphicFrame>
      <p:sp>
        <p:nvSpPr>
          <p:cNvPr id="13" name="TextBox 12">
            <a:extLst>
              <a:ext uri="{FF2B5EF4-FFF2-40B4-BE49-F238E27FC236}">
                <a16:creationId xmlns:a16="http://schemas.microsoft.com/office/drawing/2014/main" id="{CD7E61A6-2237-489C-B6D1-81A0FB142089}"/>
              </a:ext>
            </a:extLst>
          </p:cNvPr>
          <p:cNvSpPr txBox="1"/>
          <p:nvPr/>
        </p:nvSpPr>
        <p:spPr>
          <a:xfrm>
            <a:off x="0" y="129381"/>
            <a:ext cx="2530136" cy="987435"/>
          </a:xfrm>
          <a:prstGeom prst="rect">
            <a:avLst/>
          </a:prstGeom>
          <a:noFill/>
        </p:spPr>
        <p:txBody>
          <a:bodyPr wrap="square" rtlCol="0">
            <a:spAutoFit/>
          </a:bodyPr>
          <a:lstStyle/>
          <a:p>
            <a:pPr algn="ctr"/>
            <a:r>
              <a:rPr lang="en-US" sz="4000" dirty="0">
                <a:latin typeface="Arial Nova" panose="020B0504020202020204" pitchFamily="34" charset="0"/>
              </a:rPr>
              <a:t>Alberta</a:t>
            </a:r>
          </a:p>
          <a:p>
            <a:r>
              <a:rPr lang="en-US" dirty="0">
                <a:latin typeface="Abadi Extra Light" panose="020B0204020104020204" pitchFamily="34" charset="0"/>
              </a:rPr>
              <a:t> </a:t>
            </a:r>
          </a:p>
        </p:txBody>
      </p:sp>
      <p:sp>
        <p:nvSpPr>
          <p:cNvPr id="7" name="Rectangle 6">
            <a:extLst>
              <a:ext uri="{FF2B5EF4-FFF2-40B4-BE49-F238E27FC236}">
                <a16:creationId xmlns:a16="http://schemas.microsoft.com/office/drawing/2014/main" id="{1C19FFA1-9FF5-45E2-886E-FE47615E7F44}"/>
              </a:ext>
            </a:extLst>
          </p:cNvPr>
          <p:cNvSpPr/>
          <p:nvPr/>
        </p:nvSpPr>
        <p:spPr>
          <a:xfrm>
            <a:off x="0" y="5424257"/>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2B974DC-FC7E-4F3C-92D6-412641947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0" name="TextBox 9">
            <a:extLst>
              <a:ext uri="{FF2B5EF4-FFF2-40B4-BE49-F238E27FC236}">
                <a16:creationId xmlns:a16="http://schemas.microsoft.com/office/drawing/2014/main" id="{6541ED6C-4B71-49D1-9D7B-609BF16B7860}"/>
              </a:ext>
            </a:extLst>
          </p:cNvPr>
          <p:cNvSpPr txBox="1"/>
          <p:nvPr/>
        </p:nvSpPr>
        <p:spPr>
          <a:xfrm>
            <a:off x="3622339" y="5660287"/>
            <a:ext cx="5524269"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Provincial Elections</a:t>
            </a:r>
            <a:endParaRPr lang="en-US" sz="4800" dirty="0">
              <a:latin typeface="Abadi Extra Light" panose="020B0204020104020204" pitchFamily="34" charset="0"/>
            </a:endParaRPr>
          </a:p>
        </p:txBody>
      </p:sp>
      <p:pic>
        <p:nvPicPr>
          <p:cNvPr id="14" name="Picture 13">
            <a:extLst>
              <a:ext uri="{FF2B5EF4-FFF2-40B4-BE49-F238E27FC236}">
                <a16:creationId xmlns:a16="http://schemas.microsoft.com/office/drawing/2014/main" id="{0138C47C-23D9-4600-965A-4C1780C5A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068" y="1116816"/>
            <a:ext cx="1072025" cy="536013"/>
          </a:xfrm>
          <a:prstGeom prst="rect">
            <a:avLst/>
          </a:prstGeom>
        </p:spPr>
      </p:pic>
    </p:spTree>
    <p:extLst>
      <p:ext uri="{BB962C8B-B14F-4D97-AF65-F5344CB8AC3E}">
        <p14:creationId xmlns:p14="http://schemas.microsoft.com/office/powerpoint/2010/main" val="2235818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7E61A6-2237-489C-B6D1-81A0FB142089}"/>
              </a:ext>
            </a:extLst>
          </p:cNvPr>
          <p:cNvSpPr txBox="1"/>
          <p:nvPr/>
        </p:nvSpPr>
        <p:spPr>
          <a:xfrm>
            <a:off x="0" y="191531"/>
            <a:ext cx="4502056" cy="984885"/>
          </a:xfrm>
          <a:prstGeom prst="rect">
            <a:avLst/>
          </a:prstGeom>
          <a:noFill/>
        </p:spPr>
        <p:txBody>
          <a:bodyPr wrap="square" rtlCol="0">
            <a:spAutoFit/>
          </a:bodyPr>
          <a:lstStyle/>
          <a:p>
            <a:pPr algn="ctr"/>
            <a:r>
              <a:rPr lang="en-US" sz="4000" dirty="0">
                <a:latin typeface="Arial Nova" panose="020B0504020202020204" pitchFamily="34" charset="0"/>
              </a:rPr>
              <a:t>British Columbia</a:t>
            </a:r>
          </a:p>
          <a:p>
            <a:r>
              <a:rPr lang="en-US" dirty="0">
                <a:latin typeface="Abadi Extra Light" panose="020B0204020104020204" pitchFamily="34" charset="0"/>
              </a:rPr>
              <a:t> </a:t>
            </a:r>
          </a:p>
        </p:txBody>
      </p:sp>
      <p:sp>
        <p:nvSpPr>
          <p:cNvPr id="9" name="Rectangle 8">
            <a:extLst>
              <a:ext uri="{FF2B5EF4-FFF2-40B4-BE49-F238E27FC236}">
                <a16:creationId xmlns:a16="http://schemas.microsoft.com/office/drawing/2014/main" id="{6F763EDD-A389-4C3C-B493-622CDA731166}"/>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1DA4219-9FD8-4D1C-AAA2-BA270FDB2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4" name="TextBox 13">
            <a:extLst>
              <a:ext uri="{FF2B5EF4-FFF2-40B4-BE49-F238E27FC236}">
                <a16:creationId xmlns:a16="http://schemas.microsoft.com/office/drawing/2014/main" id="{5C39BA9E-407B-4ED1-9F3E-EC7E225DA444}"/>
              </a:ext>
            </a:extLst>
          </p:cNvPr>
          <p:cNvSpPr txBox="1"/>
          <p:nvPr/>
        </p:nvSpPr>
        <p:spPr>
          <a:xfrm>
            <a:off x="3622339" y="5660287"/>
            <a:ext cx="5524269"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Provincial Elections</a:t>
            </a:r>
            <a:endParaRPr lang="en-US" sz="4800" dirty="0">
              <a:latin typeface="Abadi Extra Light" panose="020B0204020104020204" pitchFamily="34" charset="0"/>
            </a:endParaRPr>
          </a:p>
        </p:txBody>
      </p:sp>
      <p:graphicFrame>
        <p:nvGraphicFramePr>
          <p:cNvPr id="8" name="object 2">
            <a:extLst>
              <a:ext uri="{FF2B5EF4-FFF2-40B4-BE49-F238E27FC236}">
                <a16:creationId xmlns:a16="http://schemas.microsoft.com/office/drawing/2014/main" id="{3F5710CE-F327-435D-BBD1-3AD342D6AFA6}"/>
              </a:ext>
            </a:extLst>
          </p:cNvPr>
          <p:cNvGraphicFramePr>
            <a:graphicFrameLocks noGrp="1"/>
          </p:cNvGraphicFramePr>
          <p:nvPr>
            <p:extLst>
              <p:ext uri="{D42A27DB-BD31-4B8C-83A1-F6EECF244321}">
                <p14:modId xmlns:p14="http://schemas.microsoft.com/office/powerpoint/2010/main" val="2004938581"/>
              </p:ext>
            </p:extLst>
          </p:nvPr>
        </p:nvGraphicFramePr>
        <p:xfrm>
          <a:off x="1033115" y="1176415"/>
          <a:ext cx="9956937" cy="3663002"/>
        </p:xfrm>
        <a:graphic>
          <a:graphicData uri="http://schemas.openxmlformats.org/drawingml/2006/table">
            <a:tbl>
              <a:tblPr firstRow="1" bandRow="1">
                <a:tableStyleId>{2D5ABB26-0587-4C30-8999-92F81FD0307C}</a:tableStyleId>
              </a:tblPr>
              <a:tblGrid>
                <a:gridCol w="3318979">
                  <a:extLst>
                    <a:ext uri="{9D8B030D-6E8A-4147-A177-3AD203B41FA5}">
                      <a16:colId xmlns:a16="http://schemas.microsoft.com/office/drawing/2014/main" val="20000"/>
                    </a:ext>
                  </a:extLst>
                </a:gridCol>
                <a:gridCol w="3318979">
                  <a:extLst>
                    <a:ext uri="{9D8B030D-6E8A-4147-A177-3AD203B41FA5}">
                      <a16:colId xmlns:a16="http://schemas.microsoft.com/office/drawing/2014/main" val="20001"/>
                    </a:ext>
                  </a:extLst>
                </a:gridCol>
                <a:gridCol w="3318979">
                  <a:extLst>
                    <a:ext uri="{9D8B030D-6E8A-4147-A177-3AD203B41FA5}">
                      <a16:colId xmlns:a16="http://schemas.microsoft.com/office/drawing/2014/main" val="20002"/>
                    </a:ext>
                  </a:extLst>
                </a:gridCol>
              </a:tblGrid>
              <a:tr h="345111">
                <a:tc rowSpan="2">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gridSpan="2">
                  <a:txBody>
                    <a:bodyPr/>
                    <a:lstStyle/>
                    <a:p>
                      <a:pPr algn="ctr">
                        <a:lnSpc>
                          <a:spcPct val="100000"/>
                        </a:lnSpc>
                        <a:spcBef>
                          <a:spcPts val="360"/>
                        </a:spcBef>
                      </a:pPr>
                      <a:r>
                        <a:rPr lang="en-CA" sz="1600" b="1" spc="-55" dirty="0">
                          <a:solidFill>
                            <a:srgbClr val="FFFFFF"/>
                          </a:solidFill>
                          <a:latin typeface="Verdana"/>
                          <a:cs typeface="Verdana"/>
                        </a:rPr>
                        <a:t>October 2024</a:t>
                      </a:r>
                      <a:endParaRPr sz="1600" dirty="0">
                        <a:latin typeface="Verdana"/>
                        <a:cs typeface="Verdana"/>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hMerge="1">
                  <a:txBody>
                    <a:bodyPr/>
                    <a:lstStyle/>
                    <a:p>
                      <a:endParaRPr/>
                    </a:p>
                  </a:txBody>
                  <a:tcPr marL="0" marR="0" marT="0" marB="0"/>
                </a:tc>
                <a:extLst>
                  <a:ext uri="{0D108BD9-81ED-4DB2-BD59-A6C34878D82A}">
                    <a16:rowId xmlns:a16="http://schemas.microsoft.com/office/drawing/2014/main" val="10000"/>
                  </a:ext>
                </a:extLst>
              </a:tr>
              <a:tr h="604267">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365"/>
                        </a:spcBef>
                      </a:pPr>
                      <a:r>
                        <a:rPr sz="1600" b="1" spc="-60" dirty="0">
                          <a:solidFill>
                            <a:srgbClr val="FFFFFF"/>
                          </a:solidFill>
                          <a:latin typeface="Verdana"/>
                          <a:cs typeface="Verdana"/>
                        </a:rPr>
                        <a:t>Actual</a:t>
                      </a:r>
                      <a:endParaRPr sz="160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365"/>
                        </a:spcBef>
                      </a:pPr>
                      <a:r>
                        <a:rPr sz="1600" b="1" spc="-80" dirty="0">
                          <a:solidFill>
                            <a:srgbClr val="FFFFFF"/>
                          </a:solidFill>
                          <a:latin typeface="Verdana"/>
                          <a:cs typeface="Verdana"/>
                        </a:rPr>
                        <a:t>Angus</a:t>
                      </a:r>
                      <a:r>
                        <a:rPr sz="1600" b="1" dirty="0">
                          <a:solidFill>
                            <a:srgbClr val="FFFFFF"/>
                          </a:solidFill>
                          <a:latin typeface="Verdana"/>
                          <a:cs typeface="Verdana"/>
                        </a:rPr>
                        <a:t> </a:t>
                      </a:r>
                      <a:r>
                        <a:rPr sz="1600" b="1" spc="-65" dirty="0">
                          <a:solidFill>
                            <a:srgbClr val="FFFFFF"/>
                          </a:solidFill>
                          <a:latin typeface="Verdana"/>
                          <a:cs typeface="Verdana"/>
                        </a:rPr>
                        <a:t>Reid</a:t>
                      </a:r>
                      <a:endParaRPr sz="1600" dirty="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extLst>
                  <a:ext uri="{0D108BD9-81ED-4DB2-BD59-A6C34878D82A}">
                    <a16:rowId xmlns:a16="http://schemas.microsoft.com/office/drawing/2014/main" val="10001"/>
                  </a:ext>
                </a:extLst>
              </a:tr>
              <a:tr h="592549">
                <a:tc>
                  <a:txBody>
                    <a:bodyPr/>
                    <a:lstStyle/>
                    <a:p>
                      <a:pPr algn="ctr">
                        <a:lnSpc>
                          <a:spcPct val="100000"/>
                        </a:lnSpc>
                        <a:spcBef>
                          <a:spcPts val="1365"/>
                        </a:spcBef>
                      </a:pPr>
                      <a:r>
                        <a:rPr lang="en-CA" sz="1600" b="1" spc="-55" dirty="0">
                          <a:solidFill>
                            <a:srgbClr val="FFFFFF"/>
                          </a:solidFill>
                          <a:latin typeface="Verdana"/>
                          <a:cs typeface="Verdana"/>
                        </a:rPr>
                        <a:t>NDP</a:t>
                      </a:r>
                      <a:endParaRPr sz="1600" dirty="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365"/>
                        </a:spcBef>
                      </a:pPr>
                      <a:r>
                        <a:rPr sz="1600" b="1" spc="-125" dirty="0">
                          <a:latin typeface="Verdana"/>
                          <a:cs typeface="Verdana"/>
                        </a:rPr>
                        <a:t>4</a:t>
                      </a:r>
                      <a:r>
                        <a:rPr lang="en-CA" sz="1600" b="1" spc="-125" dirty="0">
                          <a:latin typeface="Verdana"/>
                          <a:cs typeface="Verdana"/>
                        </a:rPr>
                        <a:t>5</a:t>
                      </a:r>
                      <a:r>
                        <a:rPr sz="1600" b="1" spc="-125" dirty="0">
                          <a:latin typeface="Verdana"/>
                          <a:cs typeface="Verdana"/>
                        </a:rPr>
                        <a:t>%</a:t>
                      </a:r>
                      <a:endParaRPr sz="1600" dirty="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365"/>
                        </a:spcBef>
                      </a:pPr>
                      <a:r>
                        <a:rPr sz="1600" b="1" spc="-125" dirty="0">
                          <a:latin typeface="Verdana"/>
                          <a:cs typeface="Verdana"/>
                        </a:rPr>
                        <a:t>4</a:t>
                      </a:r>
                      <a:r>
                        <a:rPr lang="en-CA" sz="1600" b="1" spc="-125" dirty="0">
                          <a:latin typeface="Verdana"/>
                          <a:cs typeface="Verdana"/>
                        </a:rPr>
                        <a:t>5</a:t>
                      </a:r>
                      <a:r>
                        <a:rPr sz="1600" b="1" spc="-125" dirty="0">
                          <a:latin typeface="Verdana"/>
                          <a:cs typeface="Verdana"/>
                        </a:rPr>
                        <a:t>%</a:t>
                      </a:r>
                      <a:endParaRPr sz="1600" dirty="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2"/>
                  </a:ext>
                </a:extLst>
              </a:tr>
              <a:tr h="582294">
                <a:tc>
                  <a:txBody>
                    <a:bodyPr/>
                    <a:lstStyle/>
                    <a:p>
                      <a:pPr algn="ctr">
                        <a:lnSpc>
                          <a:spcPct val="100000"/>
                        </a:lnSpc>
                        <a:spcBef>
                          <a:spcPts val="1280"/>
                        </a:spcBef>
                      </a:pPr>
                      <a:r>
                        <a:rPr lang="en-CA" sz="1600" b="1" spc="-85" dirty="0">
                          <a:solidFill>
                            <a:srgbClr val="FFFFFF"/>
                          </a:solidFill>
                          <a:latin typeface="Verdana"/>
                          <a:cs typeface="Verdana"/>
                        </a:rPr>
                        <a:t>Conservative</a:t>
                      </a:r>
                      <a:endParaRPr sz="1600" dirty="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280"/>
                        </a:spcBef>
                      </a:pPr>
                      <a:r>
                        <a:rPr sz="1600" b="1" spc="-125" dirty="0">
                          <a:latin typeface="Verdana"/>
                          <a:cs typeface="Verdana"/>
                        </a:rPr>
                        <a:t>4</a:t>
                      </a:r>
                      <a:r>
                        <a:rPr lang="en-CA" sz="1600" b="1" spc="-125" dirty="0">
                          <a:latin typeface="Verdana"/>
                          <a:cs typeface="Verdana"/>
                        </a:rPr>
                        <a:t>3</a:t>
                      </a:r>
                      <a:r>
                        <a:rPr sz="1600" b="1" spc="-125" dirty="0">
                          <a:latin typeface="Verdana"/>
                          <a:cs typeface="Verdana"/>
                        </a:rPr>
                        <a:t>%</a:t>
                      </a:r>
                      <a:endParaRPr sz="1600" dirty="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280"/>
                        </a:spcBef>
                      </a:pPr>
                      <a:r>
                        <a:rPr sz="1600" b="1" spc="-125" dirty="0">
                          <a:latin typeface="Verdana"/>
                          <a:cs typeface="Verdana"/>
                        </a:rPr>
                        <a:t>4</a:t>
                      </a:r>
                      <a:r>
                        <a:rPr lang="en-CA" sz="1600" b="1" spc="-125" dirty="0">
                          <a:latin typeface="Verdana"/>
                          <a:cs typeface="Verdana"/>
                        </a:rPr>
                        <a:t>0</a:t>
                      </a:r>
                      <a:r>
                        <a:rPr sz="1600" b="1" spc="-125" dirty="0">
                          <a:latin typeface="Verdana"/>
                          <a:cs typeface="Verdana"/>
                        </a:rPr>
                        <a:t>%</a:t>
                      </a:r>
                      <a:endParaRPr sz="1600" dirty="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3"/>
                  </a:ext>
                </a:extLst>
              </a:tr>
              <a:tr h="582294">
                <a:tc>
                  <a:txBody>
                    <a:bodyPr/>
                    <a:lstStyle/>
                    <a:p>
                      <a:pPr algn="ctr">
                        <a:lnSpc>
                          <a:spcPct val="100000"/>
                        </a:lnSpc>
                        <a:spcBef>
                          <a:spcPts val="1280"/>
                        </a:spcBef>
                      </a:pPr>
                      <a:r>
                        <a:rPr sz="1600" b="1" spc="-55" dirty="0">
                          <a:solidFill>
                            <a:srgbClr val="FFFFFF"/>
                          </a:solidFill>
                          <a:latin typeface="Verdana"/>
                          <a:cs typeface="Verdana"/>
                        </a:rPr>
                        <a:t>Green</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280"/>
                        </a:spcBef>
                      </a:pPr>
                      <a:r>
                        <a:rPr lang="en-CA" sz="1600" b="1" spc="-125" dirty="0">
                          <a:latin typeface="Verdana"/>
                          <a:cs typeface="Verdana"/>
                        </a:rPr>
                        <a:t>8</a:t>
                      </a:r>
                      <a:r>
                        <a:rPr sz="1600" b="1" spc="-125" dirty="0">
                          <a:latin typeface="Verdana"/>
                          <a:cs typeface="Verdana"/>
                        </a:rPr>
                        <a:t>%</a:t>
                      </a:r>
                      <a:endParaRPr sz="1600" dirty="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280"/>
                        </a:spcBef>
                      </a:pPr>
                      <a:r>
                        <a:rPr sz="1600" b="1" spc="-125" dirty="0">
                          <a:latin typeface="Verdana"/>
                          <a:cs typeface="Verdana"/>
                        </a:rPr>
                        <a:t>1</a:t>
                      </a:r>
                      <a:r>
                        <a:rPr lang="en-CA" sz="1600" b="1" spc="-125" dirty="0">
                          <a:latin typeface="Verdana"/>
                          <a:cs typeface="Verdana"/>
                        </a:rPr>
                        <a:t>2</a:t>
                      </a:r>
                      <a:r>
                        <a:rPr sz="1600" b="1" spc="-125" dirty="0">
                          <a:latin typeface="Verdana"/>
                          <a:cs typeface="Verdana"/>
                        </a:rPr>
                        <a:t>%</a:t>
                      </a:r>
                      <a:endParaRPr sz="1600" dirty="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4"/>
                  </a:ext>
                </a:extLst>
              </a:tr>
              <a:tr h="582294">
                <a:tc>
                  <a:txBody>
                    <a:bodyPr/>
                    <a:lstStyle/>
                    <a:p>
                      <a:pPr algn="ctr">
                        <a:lnSpc>
                          <a:spcPct val="100000"/>
                        </a:lnSpc>
                        <a:spcBef>
                          <a:spcPts val="1285"/>
                        </a:spcBef>
                      </a:pPr>
                      <a:r>
                        <a:rPr sz="1600" b="1" spc="-60" dirty="0">
                          <a:solidFill>
                            <a:srgbClr val="FFFFFF"/>
                          </a:solidFill>
                          <a:latin typeface="Verdana"/>
                          <a:cs typeface="Verdana"/>
                        </a:rPr>
                        <a:t>Other</a:t>
                      </a:r>
                      <a:endParaRPr sz="1600">
                        <a:latin typeface="Verdana"/>
                        <a:cs typeface="Verdana"/>
                      </a:endParaRPr>
                    </a:p>
                  </a:txBody>
                  <a:tcPr marL="0" marR="0" marT="163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285"/>
                        </a:spcBef>
                      </a:pPr>
                      <a:r>
                        <a:rPr lang="en-CA" sz="1600" b="1" spc="-140" dirty="0">
                          <a:latin typeface="Verdana"/>
                          <a:cs typeface="Verdana"/>
                        </a:rPr>
                        <a:t>4</a:t>
                      </a:r>
                      <a:r>
                        <a:rPr sz="1600" b="1" spc="-140" dirty="0">
                          <a:latin typeface="Verdana"/>
                          <a:cs typeface="Verdana"/>
                        </a:rPr>
                        <a:t>%</a:t>
                      </a:r>
                      <a:endParaRPr sz="1600" dirty="0">
                        <a:latin typeface="Verdana"/>
                        <a:cs typeface="Verdana"/>
                      </a:endParaRPr>
                    </a:p>
                  </a:txBody>
                  <a:tcPr marL="0" marR="0" marT="163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algn="ctr">
                        <a:lnSpc>
                          <a:spcPct val="100000"/>
                        </a:lnSpc>
                        <a:spcBef>
                          <a:spcPts val="1285"/>
                        </a:spcBef>
                      </a:pPr>
                      <a:r>
                        <a:rPr lang="en-CA" sz="1600" b="1" spc="-140" dirty="0">
                          <a:latin typeface="Verdana"/>
                          <a:cs typeface="Verdana"/>
                        </a:rPr>
                        <a:t>3</a:t>
                      </a:r>
                      <a:r>
                        <a:rPr sz="1600" b="1" spc="-140" dirty="0">
                          <a:latin typeface="Verdana"/>
                          <a:cs typeface="Verdana"/>
                        </a:rPr>
                        <a:t>%</a:t>
                      </a:r>
                      <a:endParaRPr sz="1600" dirty="0">
                        <a:latin typeface="Verdana"/>
                        <a:cs typeface="Verdana"/>
                      </a:endParaRPr>
                    </a:p>
                  </a:txBody>
                  <a:tcPr marL="0" marR="0" marT="163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5"/>
                  </a:ext>
                </a:extLst>
              </a:tr>
              <a:tr h="374193">
                <a:tc>
                  <a:txBody>
                    <a:bodyPr/>
                    <a:lstStyle/>
                    <a:p>
                      <a:pPr algn="ctr">
                        <a:lnSpc>
                          <a:spcPct val="100000"/>
                        </a:lnSpc>
                        <a:spcBef>
                          <a:spcPts val="480"/>
                        </a:spcBef>
                      </a:pPr>
                      <a:r>
                        <a:rPr sz="1600" b="1" spc="-45" dirty="0">
                          <a:solidFill>
                            <a:srgbClr val="FFFFFF"/>
                          </a:solidFill>
                          <a:latin typeface="Verdana"/>
                          <a:cs typeface="Verdana"/>
                        </a:rPr>
                        <a:t>Avg.</a:t>
                      </a:r>
                      <a:r>
                        <a:rPr sz="1600" b="1" spc="-20" dirty="0">
                          <a:solidFill>
                            <a:srgbClr val="FFFFFF"/>
                          </a:solidFill>
                          <a:latin typeface="Verdana"/>
                          <a:cs typeface="Verdana"/>
                        </a:rPr>
                        <a:t> </a:t>
                      </a:r>
                      <a:r>
                        <a:rPr sz="1600" b="1" spc="-60" dirty="0">
                          <a:solidFill>
                            <a:srgbClr val="FFFFFF"/>
                          </a:solidFill>
                          <a:latin typeface="Verdana"/>
                          <a:cs typeface="Verdana"/>
                        </a:rPr>
                        <a:t>Error</a:t>
                      </a:r>
                      <a:endParaRPr sz="1600">
                        <a:latin typeface="Verdana"/>
                        <a:cs typeface="Verdana"/>
                      </a:endParaRPr>
                    </a:p>
                  </a:txBody>
                  <a:tcPr marL="0" marR="0" marT="60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nSpc>
                          <a:spcPct val="100000"/>
                        </a:lnSpc>
                      </a:pPr>
                      <a:endParaRPr sz="21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635" algn="ctr">
                        <a:lnSpc>
                          <a:spcPct val="100000"/>
                        </a:lnSpc>
                        <a:spcBef>
                          <a:spcPts val="480"/>
                        </a:spcBef>
                      </a:pPr>
                      <a:r>
                        <a:rPr sz="1600" b="1" u="sng" spc="-45" dirty="0">
                          <a:solidFill>
                            <a:srgbClr val="426625"/>
                          </a:solidFill>
                          <a:uFill>
                            <a:solidFill>
                              <a:srgbClr val="426625"/>
                            </a:solidFill>
                          </a:uFill>
                          <a:latin typeface="Verdana"/>
                          <a:cs typeface="Verdana"/>
                        </a:rPr>
                        <a:t>-1.</a:t>
                      </a:r>
                      <a:r>
                        <a:rPr lang="en-CA" sz="1600" b="1" u="sng" spc="-45" dirty="0">
                          <a:solidFill>
                            <a:srgbClr val="426625"/>
                          </a:solidFill>
                          <a:uFill>
                            <a:solidFill>
                              <a:srgbClr val="426625"/>
                            </a:solidFill>
                          </a:uFill>
                          <a:latin typeface="Verdana"/>
                          <a:cs typeface="Verdana"/>
                        </a:rPr>
                        <a:t>75</a:t>
                      </a:r>
                      <a:endParaRPr sz="1600" dirty="0">
                        <a:latin typeface="Verdana"/>
                        <a:cs typeface="Verdana"/>
                      </a:endParaRPr>
                    </a:p>
                  </a:txBody>
                  <a:tcPr marL="0" marR="0" marT="60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6"/>
                  </a:ext>
                </a:extLst>
              </a:tr>
            </a:tbl>
          </a:graphicData>
        </a:graphic>
      </p:graphicFrame>
      <p:pic>
        <p:nvPicPr>
          <p:cNvPr id="3" name="Picture 2">
            <a:extLst>
              <a:ext uri="{FF2B5EF4-FFF2-40B4-BE49-F238E27FC236}">
                <a16:creationId xmlns:a16="http://schemas.microsoft.com/office/drawing/2014/main" id="{075AC4E1-46A0-4B14-98DC-7AE684D87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666" y="1307501"/>
            <a:ext cx="1072025" cy="643215"/>
          </a:xfrm>
          <a:prstGeom prst="rect">
            <a:avLst/>
          </a:prstGeom>
        </p:spPr>
      </p:pic>
    </p:spTree>
    <p:extLst>
      <p:ext uri="{BB962C8B-B14F-4D97-AF65-F5344CB8AC3E}">
        <p14:creationId xmlns:p14="http://schemas.microsoft.com/office/powerpoint/2010/main" val="3760226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a:extLst>
            <a:ext uri="{FF2B5EF4-FFF2-40B4-BE49-F238E27FC236}">
              <a16:creationId xmlns:a16="http://schemas.microsoft.com/office/drawing/2014/main" id="{0996710B-5F7D-FFAC-D303-6D5EFCDA650F}"/>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8951DF08-2FAD-DD6E-0068-4BAE72D93ECB}"/>
              </a:ext>
            </a:extLst>
          </p:cNvPr>
          <p:cNvSpPr txBox="1"/>
          <p:nvPr/>
        </p:nvSpPr>
        <p:spPr>
          <a:xfrm>
            <a:off x="0" y="191531"/>
            <a:ext cx="4502056" cy="984885"/>
          </a:xfrm>
          <a:prstGeom prst="rect">
            <a:avLst/>
          </a:prstGeom>
          <a:noFill/>
        </p:spPr>
        <p:txBody>
          <a:bodyPr wrap="square" rtlCol="0">
            <a:spAutoFit/>
          </a:bodyPr>
          <a:lstStyle/>
          <a:p>
            <a:pPr algn="ctr"/>
            <a:r>
              <a:rPr lang="en-US" sz="4000" dirty="0">
                <a:latin typeface="Arial Nova" panose="020B0504020202020204" pitchFamily="34" charset="0"/>
              </a:rPr>
              <a:t>British Columbia</a:t>
            </a:r>
          </a:p>
          <a:p>
            <a:r>
              <a:rPr lang="en-US" dirty="0">
                <a:latin typeface="Abadi Extra Light" panose="020B0204020104020204" pitchFamily="34" charset="0"/>
              </a:rPr>
              <a:t> </a:t>
            </a:r>
          </a:p>
        </p:txBody>
      </p:sp>
      <p:sp>
        <p:nvSpPr>
          <p:cNvPr id="9" name="Rectangle 8">
            <a:extLst>
              <a:ext uri="{FF2B5EF4-FFF2-40B4-BE49-F238E27FC236}">
                <a16:creationId xmlns:a16="http://schemas.microsoft.com/office/drawing/2014/main" id="{667AF897-9587-2B51-358F-D0207A668205}"/>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58BE498-5013-82C9-16EA-AFFFAF0CA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4" name="TextBox 13">
            <a:extLst>
              <a:ext uri="{FF2B5EF4-FFF2-40B4-BE49-F238E27FC236}">
                <a16:creationId xmlns:a16="http://schemas.microsoft.com/office/drawing/2014/main" id="{2353DCE3-00A4-2823-C5EF-08031F35D720}"/>
              </a:ext>
            </a:extLst>
          </p:cNvPr>
          <p:cNvSpPr txBox="1"/>
          <p:nvPr/>
        </p:nvSpPr>
        <p:spPr>
          <a:xfrm>
            <a:off x="3622339" y="5660287"/>
            <a:ext cx="5524269"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Provincial Elections</a:t>
            </a:r>
            <a:endParaRPr lang="en-US" sz="4800" dirty="0">
              <a:latin typeface="Abadi Extra Light" panose="020B0204020104020204" pitchFamily="34" charset="0"/>
            </a:endParaRPr>
          </a:p>
        </p:txBody>
      </p:sp>
      <p:graphicFrame>
        <p:nvGraphicFramePr>
          <p:cNvPr id="8" name="object 2">
            <a:extLst>
              <a:ext uri="{FF2B5EF4-FFF2-40B4-BE49-F238E27FC236}">
                <a16:creationId xmlns:a16="http://schemas.microsoft.com/office/drawing/2014/main" id="{7322A2FD-A6BB-B55A-D616-A934BDE406C6}"/>
              </a:ext>
            </a:extLst>
          </p:cNvPr>
          <p:cNvGraphicFramePr>
            <a:graphicFrameLocks noGrp="1"/>
          </p:cNvGraphicFramePr>
          <p:nvPr/>
        </p:nvGraphicFramePr>
        <p:xfrm>
          <a:off x="1033115" y="1176416"/>
          <a:ext cx="9899648" cy="3610610"/>
        </p:xfrm>
        <a:graphic>
          <a:graphicData uri="http://schemas.openxmlformats.org/drawingml/2006/table">
            <a:tbl>
              <a:tblPr firstRow="1" bandRow="1">
                <a:tableStyleId>{2D5ABB26-0587-4C30-8999-92F81FD0307C}</a:tableStyleId>
              </a:tblPr>
              <a:tblGrid>
                <a:gridCol w="1979930">
                  <a:extLst>
                    <a:ext uri="{9D8B030D-6E8A-4147-A177-3AD203B41FA5}">
                      <a16:colId xmlns:a16="http://schemas.microsoft.com/office/drawing/2014/main" val="20000"/>
                    </a:ext>
                  </a:extLst>
                </a:gridCol>
                <a:gridCol w="1979930">
                  <a:extLst>
                    <a:ext uri="{9D8B030D-6E8A-4147-A177-3AD203B41FA5}">
                      <a16:colId xmlns:a16="http://schemas.microsoft.com/office/drawing/2014/main" val="20001"/>
                    </a:ext>
                  </a:extLst>
                </a:gridCol>
                <a:gridCol w="1979930">
                  <a:extLst>
                    <a:ext uri="{9D8B030D-6E8A-4147-A177-3AD203B41FA5}">
                      <a16:colId xmlns:a16="http://schemas.microsoft.com/office/drawing/2014/main" val="20002"/>
                    </a:ext>
                  </a:extLst>
                </a:gridCol>
                <a:gridCol w="1979929">
                  <a:extLst>
                    <a:ext uri="{9D8B030D-6E8A-4147-A177-3AD203B41FA5}">
                      <a16:colId xmlns:a16="http://schemas.microsoft.com/office/drawing/2014/main" val="20003"/>
                    </a:ext>
                  </a:extLst>
                </a:gridCol>
                <a:gridCol w="1979929">
                  <a:extLst>
                    <a:ext uri="{9D8B030D-6E8A-4147-A177-3AD203B41FA5}">
                      <a16:colId xmlns:a16="http://schemas.microsoft.com/office/drawing/2014/main" val="20004"/>
                    </a:ext>
                  </a:extLst>
                </a:gridCol>
              </a:tblGrid>
              <a:tr h="339090">
                <a:tc rowSpan="2">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gridSpan="2">
                  <a:txBody>
                    <a:bodyPr/>
                    <a:lstStyle/>
                    <a:p>
                      <a:pPr algn="ctr">
                        <a:lnSpc>
                          <a:spcPct val="100000"/>
                        </a:lnSpc>
                        <a:spcBef>
                          <a:spcPts val="360"/>
                        </a:spcBef>
                      </a:pPr>
                      <a:r>
                        <a:rPr sz="1600" b="1" spc="-55" dirty="0">
                          <a:solidFill>
                            <a:srgbClr val="FFFFFF"/>
                          </a:solidFill>
                          <a:latin typeface="Verdana"/>
                          <a:cs typeface="Verdana"/>
                        </a:rPr>
                        <a:t>May</a:t>
                      </a:r>
                      <a:r>
                        <a:rPr sz="1600" b="1" spc="-45" dirty="0">
                          <a:solidFill>
                            <a:srgbClr val="FFFFFF"/>
                          </a:solidFill>
                          <a:latin typeface="Verdana"/>
                          <a:cs typeface="Verdana"/>
                        </a:rPr>
                        <a:t> </a:t>
                      </a:r>
                      <a:r>
                        <a:rPr sz="1600" b="1" spc="-95" dirty="0">
                          <a:solidFill>
                            <a:srgbClr val="FFFFFF"/>
                          </a:solidFill>
                          <a:latin typeface="Verdana"/>
                          <a:cs typeface="Verdana"/>
                        </a:rPr>
                        <a:t>2017</a:t>
                      </a:r>
                      <a:endParaRPr sz="1600">
                        <a:latin typeface="Verdana"/>
                        <a:cs typeface="Verdana"/>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hMerge="1">
                  <a:txBody>
                    <a:bodyPr/>
                    <a:lstStyle/>
                    <a:p>
                      <a:endParaRPr/>
                    </a:p>
                  </a:txBody>
                  <a:tcPr marL="0" marR="0" marT="0" marB="0"/>
                </a:tc>
                <a:tc gridSpan="2">
                  <a:txBody>
                    <a:bodyPr/>
                    <a:lstStyle/>
                    <a:p>
                      <a:pPr marL="1250950">
                        <a:lnSpc>
                          <a:spcPct val="100000"/>
                        </a:lnSpc>
                        <a:spcBef>
                          <a:spcPts val="360"/>
                        </a:spcBef>
                      </a:pPr>
                      <a:r>
                        <a:rPr sz="1600" b="1" spc="-55" dirty="0">
                          <a:solidFill>
                            <a:srgbClr val="FFFFFF"/>
                          </a:solidFill>
                          <a:latin typeface="Verdana"/>
                          <a:cs typeface="Verdana"/>
                        </a:rPr>
                        <a:t>October </a:t>
                      </a:r>
                      <a:r>
                        <a:rPr sz="1600" b="1" spc="-95" dirty="0">
                          <a:solidFill>
                            <a:srgbClr val="FFFFFF"/>
                          </a:solidFill>
                          <a:latin typeface="Verdana"/>
                          <a:cs typeface="Verdana"/>
                        </a:rPr>
                        <a:t>2020</a:t>
                      </a:r>
                      <a:endParaRPr sz="1600">
                        <a:latin typeface="Verdana"/>
                        <a:cs typeface="Verdana"/>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hMerge="1">
                  <a:txBody>
                    <a:bodyPr/>
                    <a:lstStyle/>
                    <a:p>
                      <a:endParaRPr/>
                    </a:p>
                  </a:txBody>
                  <a:tcPr marL="0" marR="0" marT="0" marB="0"/>
                </a:tc>
                <a:extLst>
                  <a:ext uri="{0D108BD9-81ED-4DB2-BD59-A6C34878D82A}">
                    <a16:rowId xmlns:a16="http://schemas.microsoft.com/office/drawing/2014/main" val="10000"/>
                  </a:ext>
                </a:extLst>
              </a:tr>
              <a:tr h="593725">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365"/>
                        </a:spcBef>
                      </a:pPr>
                      <a:r>
                        <a:rPr sz="1600" b="1" spc="-60" dirty="0">
                          <a:solidFill>
                            <a:srgbClr val="FFFFFF"/>
                          </a:solidFill>
                          <a:latin typeface="Verdana"/>
                          <a:cs typeface="Verdana"/>
                        </a:rPr>
                        <a:t>Actual</a:t>
                      </a:r>
                      <a:endParaRPr sz="160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365"/>
                        </a:spcBef>
                      </a:pPr>
                      <a:r>
                        <a:rPr sz="1600" b="1" spc="-80" dirty="0">
                          <a:solidFill>
                            <a:srgbClr val="FFFFFF"/>
                          </a:solidFill>
                          <a:latin typeface="Verdana"/>
                          <a:cs typeface="Verdana"/>
                        </a:rPr>
                        <a:t>Angus</a:t>
                      </a:r>
                      <a:r>
                        <a:rPr sz="1600" b="1" dirty="0">
                          <a:solidFill>
                            <a:srgbClr val="FFFFFF"/>
                          </a:solidFill>
                          <a:latin typeface="Verdana"/>
                          <a:cs typeface="Verdana"/>
                        </a:rPr>
                        <a:t> </a:t>
                      </a:r>
                      <a:r>
                        <a:rPr sz="1600" b="1" spc="-65" dirty="0">
                          <a:solidFill>
                            <a:srgbClr val="FFFFFF"/>
                          </a:solidFill>
                          <a:latin typeface="Verdana"/>
                          <a:cs typeface="Verdana"/>
                        </a:rPr>
                        <a:t>Reid</a:t>
                      </a:r>
                      <a:endParaRPr sz="1600" dirty="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365"/>
                        </a:spcBef>
                      </a:pPr>
                      <a:r>
                        <a:rPr sz="1600" b="1" spc="-60" dirty="0">
                          <a:solidFill>
                            <a:srgbClr val="FFFFFF"/>
                          </a:solidFill>
                          <a:latin typeface="Verdana"/>
                          <a:cs typeface="Verdana"/>
                        </a:rPr>
                        <a:t>Actual</a:t>
                      </a:r>
                      <a:endParaRPr sz="160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marL="1270" algn="ctr">
                        <a:lnSpc>
                          <a:spcPct val="100000"/>
                        </a:lnSpc>
                        <a:spcBef>
                          <a:spcPts val="1365"/>
                        </a:spcBef>
                      </a:pPr>
                      <a:r>
                        <a:rPr sz="1600" b="1" spc="-80" dirty="0">
                          <a:solidFill>
                            <a:srgbClr val="FFFFFF"/>
                          </a:solidFill>
                          <a:latin typeface="Verdana"/>
                          <a:cs typeface="Verdana"/>
                        </a:rPr>
                        <a:t>Angus</a:t>
                      </a:r>
                      <a:r>
                        <a:rPr sz="1600" b="1" dirty="0">
                          <a:solidFill>
                            <a:srgbClr val="FFFFFF"/>
                          </a:solidFill>
                          <a:latin typeface="Verdana"/>
                          <a:cs typeface="Verdana"/>
                        </a:rPr>
                        <a:t> </a:t>
                      </a:r>
                      <a:r>
                        <a:rPr sz="1600" b="1" spc="-65" dirty="0">
                          <a:solidFill>
                            <a:srgbClr val="FFFFFF"/>
                          </a:solidFill>
                          <a:latin typeface="Verdana"/>
                          <a:cs typeface="Verdana"/>
                        </a:rPr>
                        <a:t>Reid</a:t>
                      </a:r>
                      <a:endParaRPr sz="1600" dirty="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extLst>
                  <a:ext uri="{0D108BD9-81ED-4DB2-BD59-A6C34878D82A}">
                    <a16:rowId xmlns:a16="http://schemas.microsoft.com/office/drawing/2014/main" val="10001"/>
                  </a:ext>
                </a:extLst>
              </a:tr>
              <a:tr h="593725">
                <a:tc>
                  <a:txBody>
                    <a:bodyPr/>
                    <a:lstStyle/>
                    <a:p>
                      <a:pPr algn="ctr">
                        <a:lnSpc>
                          <a:spcPct val="100000"/>
                        </a:lnSpc>
                        <a:spcBef>
                          <a:spcPts val="1365"/>
                        </a:spcBef>
                      </a:pPr>
                      <a:r>
                        <a:rPr sz="1600" b="1" spc="-55" dirty="0">
                          <a:solidFill>
                            <a:srgbClr val="FFFFFF"/>
                          </a:solidFill>
                          <a:latin typeface="Verdana"/>
                          <a:cs typeface="Verdana"/>
                        </a:rPr>
                        <a:t>Liberals</a:t>
                      </a:r>
                      <a:endParaRPr sz="160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365"/>
                        </a:spcBef>
                      </a:pPr>
                      <a:r>
                        <a:rPr sz="1600" b="1" spc="-125" dirty="0">
                          <a:latin typeface="Verdana"/>
                          <a:cs typeface="Verdana"/>
                        </a:rPr>
                        <a:t>40%</a:t>
                      </a:r>
                      <a:endParaRPr sz="160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365"/>
                        </a:spcBef>
                      </a:pPr>
                      <a:r>
                        <a:rPr sz="1600" b="1" spc="-125" dirty="0">
                          <a:latin typeface="Verdana"/>
                          <a:cs typeface="Verdana"/>
                        </a:rPr>
                        <a:t>40%</a:t>
                      </a:r>
                      <a:endParaRPr sz="160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635" algn="ctr">
                        <a:lnSpc>
                          <a:spcPct val="100000"/>
                        </a:lnSpc>
                        <a:spcBef>
                          <a:spcPts val="1365"/>
                        </a:spcBef>
                      </a:pPr>
                      <a:r>
                        <a:rPr sz="1600" b="1" spc="-125" dirty="0">
                          <a:latin typeface="Verdana"/>
                          <a:cs typeface="Verdana"/>
                        </a:rPr>
                        <a:t>34%</a:t>
                      </a:r>
                      <a:endParaRPr sz="160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365"/>
                        </a:spcBef>
                      </a:pPr>
                      <a:r>
                        <a:rPr sz="1600" b="1" spc="-125" dirty="0">
                          <a:latin typeface="Verdana"/>
                          <a:cs typeface="Verdana"/>
                        </a:rPr>
                        <a:t>35%</a:t>
                      </a:r>
                      <a:endParaRPr sz="160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2"/>
                  </a:ext>
                </a:extLst>
              </a:tr>
              <a:tr h="572135">
                <a:tc>
                  <a:txBody>
                    <a:bodyPr/>
                    <a:lstStyle/>
                    <a:p>
                      <a:pPr algn="ctr">
                        <a:lnSpc>
                          <a:spcPct val="100000"/>
                        </a:lnSpc>
                        <a:spcBef>
                          <a:spcPts val="1280"/>
                        </a:spcBef>
                      </a:pPr>
                      <a:r>
                        <a:rPr sz="1600" b="1" spc="-85" dirty="0">
                          <a:solidFill>
                            <a:srgbClr val="FFFFFF"/>
                          </a:solidFill>
                          <a:latin typeface="Verdana"/>
                          <a:cs typeface="Verdana"/>
                        </a:rPr>
                        <a:t>NDP</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280"/>
                        </a:spcBef>
                      </a:pPr>
                      <a:r>
                        <a:rPr sz="1600" b="1" spc="-125" dirty="0">
                          <a:latin typeface="Verdana"/>
                          <a:cs typeface="Verdana"/>
                        </a:rPr>
                        <a:t>40%</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280"/>
                        </a:spcBef>
                      </a:pPr>
                      <a:r>
                        <a:rPr sz="1600" b="1" spc="-125" dirty="0">
                          <a:latin typeface="Verdana"/>
                          <a:cs typeface="Verdana"/>
                        </a:rPr>
                        <a:t>41%</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635" algn="ctr">
                        <a:lnSpc>
                          <a:spcPct val="100000"/>
                        </a:lnSpc>
                        <a:spcBef>
                          <a:spcPts val="1280"/>
                        </a:spcBef>
                      </a:pPr>
                      <a:r>
                        <a:rPr sz="1600" b="1" spc="-125" dirty="0">
                          <a:latin typeface="Verdana"/>
                          <a:cs typeface="Verdana"/>
                        </a:rPr>
                        <a:t>48%</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280"/>
                        </a:spcBef>
                      </a:pPr>
                      <a:r>
                        <a:rPr sz="1600" b="1" spc="-125" dirty="0">
                          <a:latin typeface="Verdana"/>
                          <a:cs typeface="Verdana"/>
                        </a:rPr>
                        <a:t>45%</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3"/>
                  </a:ext>
                </a:extLst>
              </a:tr>
              <a:tr h="572135">
                <a:tc>
                  <a:txBody>
                    <a:bodyPr/>
                    <a:lstStyle/>
                    <a:p>
                      <a:pPr algn="ctr">
                        <a:lnSpc>
                          <a:spcPct val="100000"/>
                        </a:lnSpc>
                        <a:spcBef>
                          <a:spcPts val="1280"/>
                        </a:spcBef>
                      </a:pPr>
                      <a:r>
                        <a:rPr sz="1600" b="1" spc="-55" dirty="0">
                          <a:solidFill>
                            <a:srgbClr val="FFFFFF"/>
                          </a:solidFill>
                          <a:latin typeface="Verdana"/>
                          <a:cs typeface="Verdana"/>
                        </a:rPr>
                        <a:t>Green</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280"/>
                        </a:spcBef>
                      </a:pPr>
                      <a:r>
                        <a:rPr sz="1600" b="1" spc="-125" dirty="0">
                          <a:latin typeface="Verdana"/>
                          <a:cs typeface="Verdana"/>
                        </a:rPr>
                        <a:t>17%</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280"/>
                        </a:spcBef>
                      </a:pPr>
                      <a:r>
                        <a:rPr sz="1600" b="1" spc="-125" dirty="0">
                          <a:latin typeface="Verdana"/>
                          <a:cs typeface="Verdana"/>
                        </a:rPr>
                        <a:t>15%</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635" algn="ctr">
                        <a:lnSpc>
                          <a:spcPct val="100000"/>
                        </a:lnSpc>
                        <a:spcBef>
                          <a:spcPts val="1280"/>
                        </a:spcBef>
                      </a:pPr>
                      <a:r>
                        <a:rPr sz="1600" b="1" spc="-125" dirty="0">
                          <a:latin typeface="Verdana"/>
                          <a:cs typeface="Verdana"/>
                        </a:rPr>
                        <a:t>15%</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280"/>
                        </a:spcBef>
                      </a:pPr>
                      <a:r>
                        <a:rPr sz="1600" b="1" spc="-125" dirty="0">
                          <a:latin typeface="Verdana"/>
                          <a:cs typeface="Verdana"/>
                        </a:rPr>
                        <a:t>16%</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4"/>
                  </a:ext>
                </a:extLst>
              </a:tr>
              <a:tr h="572135">
                <a:tc>
                  <a:txBody>
                    <a:bodyPr/>
                    <a:lstStyle/>
                    <a:p>
                      <a:pPr algn="ctr">
                        <a:lnSpc>
                          <a:spcPct val="100000"/>
                        </a:lnSpc>
                        <a:spcBef>
                          <a:spcPts val="1285"/>
                        </a:spcBef>
                      </a:pPr>
                      <a:r>
                        <a:rPr sz="1600" b="1" spc="-60" dirty="0">
                          <a:solidFill>
                            <a:srgbClr val="FFFFFF"/>
                          </a:solidFill>
                          <a:latin typeface="Verdana"/>
                          <a:cs typeface="Verdana"/>
                        </a:rPr>
                        <a:t>Other</a:t>
                      </a:r>
                      <a:endParaRPr sz="1600">
                        <a:latin typeface="Verdana"/>
                        <a:cs typeface="Verdana"/>
                      </a:endParaRPr>
                    </a:p>
                  </a:txBody>
                  <a:tcPr marL="0" marR="0" marT="163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285"/>
                        </a:spcBef>
                      </a:pPr>
                      <a:r>
                        <a:rPr sz="1600" b="1" spc="-140" dirty="0">
                          <a:latin typeface="Verdana"/>
                          <a:cs typeface="Verdana"/>
                        </a:rPr>
                        <a:t>3%</a:t>
                      </a:r>
                      <a:endParaRPr sz="1600">
                        <a:latin typeface="Verdana"/>
                        <a:cs typeface="Verdana"/>
                      </a:endParaRPr>
                    </a:p>
                  </a:txBody>
                  <a:tcPr marL="0" marR="0" marT="163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algn="ctr">
                        <a:lnSpc>
                          <a:spcPct val="100000"/>
                        </a:lnSpc>
                        <a:spcBef>
                          <a:spcPts val="1285"/>
                        </a:spcBef>
                      </a:pPr>
                      <a:r>
                        <a:rPr sz="1600" b="1" spc="-140" dirty="0">
                          <a:latin typeface="Verdana"/>
                          <a:cs typeface="Verdana"/>
                        </a:rPr>
                        <a:t>4%</a:t>
                      </a:r>
                      <a:endParaRPr sz="1600">
                        <a:latin typeface="Verdana"/>
                        <a:cs typeface="Verdana"/>
                      </a:endParaRPr>
                    </a:p>
                  </a:txBody>
                  <a:tcPr marL="0" marR="0" marT="163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algn="ctr">
                        <a:lnSpc>
                          <a:spcPct val="100000"/>
                        </a:lnSpc>
                        <a:spcBef>
                          <a:spcPts val="1285"/>
                        </a:spcBef>
                      </a:pPr>
                      <a:r>
                        <a:rPr sz="1600" b="1" spc="-140" dirty="0">
                          <a:latin typeface="Verdana"/>
                          <a:cs typeface="Verdana"/>
                        </a:rPr>
                        <a:t>3%</a:t>
                      </a:r>
                      <a:endParaRPr sz="1600">
                        <a:latin typeface="Verdana"/>
                        <a:cs typeface="Verdana"/>
                      </a:endParaRPr>
                    </a:p>
                  </a:txBody>
                  <a:tcPr marL="0" marR="0" marT="163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algn="ctr">
                        <a:lnSpc>
                          <a:spcPct val="100000"/>
                        </a:lnSpc>
                        <a:spcBef>
                          <a:spcPts val="1285"/>
                        </a:spcBef>
                      </a:pPr>
                      <a:r>
                        <a:rPr sz="1600" b="1" spc="-140" dirty="0">
                          <a:latin typeface="Verdana"/>
                          <a:cs typeface="Verdana"/>
                        </a:rPr>
                        <a:t>4%</a:t>
                      </a:r>
                      <a:endParaRPr sz="1600">
                        <a:latin typeface="Verdana"/>
                        <a:cs typeface="Verdana"/>
                      </a:endParaRPr>
                    </a:p>
                  </a:txBody>
                  <a:tcPr marL="0" marR="0" marT="163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5"/>
                  </a:ext>
                </a:extLst>
              </a:tr>
              <a:tr h="367665">
                <a:tc>
                  <a:txBody>
                    <a:bodyPr/>
                    <a:lstStyle/>
                    <a:p>
                      <a:pPr algn="ctr">
                        <a:lnSpc>
                          <a:spcPct val="100000"/>
                        </a:lnSpc>
                        <a:spcBef>
                          <a:spcPts val="480"/>
                        </a:spcBef>
                      </a:pPr>
                      <a:r>
                        <a:rPr sz="1600" b="1" spc="-45" dirty="0">
                          <a:solidFill>
                            <a:srgbClr val="FFFFFF"/>
                          </a:solidFill>
                          <a:latin typeface="Verdana"/>
                          <a:cs typeface="Verdana"/>
                        </a:rPr>
                        <a:t>Avg.</a:t>
                      </a:r>
                      <a:r>
                        <a:rPr sz="1600" b="1" spc="-20" dirty="0">
                          <a:solidFill>
                            <a:srgbClr val="FFFFFF"/>
                          </a:solidFill>
                          <a:latin typeface="Verdana"/>
                          <a:cs typeface="Verdana"/>
                        </a:rPr>
                        <a:t> </a:t>
                      </a:r>
                      <a:r>
                        <a:rPr sz="1600" b="1" spc="-60" dirty="0">
                          <a:solidFill>
                            <a:srgbClr val="FFFFFF"/>
                          </a:solidFill>
                          <a:latin typeface="Verdana"/>
                          <a:cs typeface="Verdana"/>
                        </a:rPr>
                        <a:t>Error</a:t>
                      </a:r>
                      <a:endParaRPr sz="1600">
                        <a:latin typeface="Verdana"/>
                        <a:cs typeface="Verdana"/>
                      </a:endParaRPr>
                    </a:p>
                  </a:txBody>
                  <a:tcPr marL="0" marR="0" marT="60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635" algn="ctr">
                        <a:lnSpc>
                          <a:spcPct val="100000"/>
                        </a:lnSpc>
                        <a:spcBef>
                          <a:spcPts val="480"/>
                        </a:spcBef>
                      </a:pPr>
                      <a:r>
                        <a:rPr sz="1600" b="1" u="sng" spc="-45" dirty="0">
                          <a:solidFill>
                            <a:srgbClr val="426625"/>
                          </a:solidFill>
                          <a:uFill>
                            <a:solidFill>
                              <a:srgbClr val="426625"/>
                            </a:solidFill>
                          </a:uFill>
                          <a:latin typeface="Verdana"/>
                          <a:cs typeface="Verdana"/>
                        </a:rPr>
                        <a:t>-1.0</a:t>
                      </a:r>
                      <a:endParaRPr sz="1600">
                        <a:latin typeface="Verdana"/>
                        <a:cs typeface="Verdana"/>
                      </a:endParaRPr>
                    </a:p>
                  </a:txBody>
                  <a:tcPr marL="0" marR="0" marT="60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a:lnSpc>
                          <a:spcPct val="100000"/>
                        </a:lnSpc>
                      </a:pPr>
                      <a:endParaRPr sz="2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905" algn="ctr">
                        <a:lnSpc>
                          <a:spcPct val="100000"/>
                        </a:lnSpc>
                        <a:spcBef>
                          <a:spcPts val="480"/>
                        </a:spcBef>
                      </a:pPr>
                      <a:r>
                        <a:rPr sz="1600" b="1" u="sng" spc="-45" dirty="0">
                          <a:solidFill>
                            <a:srgbClr val="426625"/>
                          </a:solidFill>
                          <a:uFill>
                            <a:solidFill>
                              <a:srgbClr val="426625"/>
                            </a:solidFill>
                          </a:uFill>
                          <a:latin typeface="Verdana"/>
                          <a:cs typeface="Verdana"/>
                        </a:rPr>
                        <a:t>-1.5</a:t>
                      </a:r>
                      <a:endParaRPr sz="1600" dirty="0">
                        <a:latin typeface="Verdana"/>
                        <a:cs typeface="Verdana"/>
                      </a:endParaRPr>
                    </a:p>
                  </a:txBody>
                  <a:tcPr marL="0" marR="0" marT="60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6"/>
                  </a:ext>
                </a:extLst>
              </a:tr>
            </a:tbl>
          </a:graphicData>
        </a:graphic>
      </p:graphicFrame>
      <p:pic>
        <p:nvPicPr>
          <p:cNvPr id="3" name="Picture 2">
            <a:extLst>
              <a:ext uri="{FF2B5EF4-FFF2-40B4-BE49-F238E27FC236}">
                <a16:creationId xmlns:a16="http://schemas.microsoft.com/office/drawing/2014/main" id="{9BC14B4B-7F70-6518-1DF7-0780A9B08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666" y="1307501"/>
            <a:ext cx="1072025" cy="643215"/>
          </a:xfrm>
          <a:prstGeom prst="rect">
            <a:avLst/>
          </a:prstGeom>
        </p:spPr>
      </p:pic>
    </p:spTree>
    <p:extLst>
      <p:ext uri="{BB962C8B-B14F-4D97-AF65-F5344CB8AC3E}">
        <p14:creationId xmlns:p14="http://schemas.microsoft.com/office/powerpoint/2010/main" val="1518358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7E61A6-2237-489C-B6D1-81A0FB142089}"/>
              </a:ext>
            </a:extLst>
          </p:cNvPr>
          <p:cNvSpPr txBox="1"/>
          <p:nvPr/>
        </p:nvSpPr>
        <p:spPr>
          <a:xfrm>
            <a:off x="0" y="191531"/>
            <a:ext cx="4502056" cy="984885"/>
          </a:xfrm>
          <a:prstGeom prst="rect">
            <a:avLst/>
          </a:prstGeom>
          <a:noFill/>
        </p:spPr>
        <p:txBody>
          <a:bodyPr wrap="square" rtlCol="0">
            <a:spAutoFit/>
          </a:bodyPr>
          <a:lstStyle/>
          <a:p>
            <a:pPr algn="ctr"/>
            <a:r>
              <a:rPr lang="en-US" sz="4000" dirty="0">
                <a:latin typeface="Arial Nova" panose="020B0504020202020204" pitchFamily="34" charset="0"/>
              </a:rPr>
              <a:t>British Columbia</a:t>
            </a:r>
          </a:p>
          <a:p>
            <a:r>
              <a:rPr lang="en-US" dirty="0">
                <a:latin typeface="Abadi Extra Light" panose="020B0204020104020204" pitchFamily="34" charset="0"/>
              </a:rPr>
              <a:t> </a:t>
            </a:r>
          </a:p>
        </p:txBody>
      </p:sp>
      <p:sp>
        <p:nvSpPr>
          <p:cNvPr id="9" name="Rectangle 8">
            <a:extLst>
              <a:ext uri="{FF2B5EF4-FFF2-40B4-BE49-F238E27FC236}">
                <a16:creationId xmlns:a16="http://schemas.microsoft.com/office/drawing/2014/main" id="{6F763EDD-A389-4C3C-B493-622CDA731166}"/>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1DA4219-9FD8-4D1C-AAA2-BA270FDB2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4" name="TextBox 13">
            <a:extLst>
              <a:ext uri="{FF2B5EF4-FFF2-40B4-BE49-F238E27FC236}">
                <a16:creationId xmlns:a16="http://schemas.microsoft.com/office/drawing/2014/main" id="{5C39BA9E-407B-4ED1-9F3E-EC7E225DA444}"/>
              </a:ext>
            </a:extLst>
          </p:cNvPr>
          <p:cNvSpPr txBox="1"/>
          <p:nvPr/>
        </p:nvSpPr>
        <p:spPr>
          <a:xfrm>
            <a:off x="3622339" y="5660287"/>
            <a:ext cx="5524269"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Provincial Elections</a:t>
            </a:r>
            <a:endParaRPr lang="en-US" sz="4800" dirty="0">
              <a:latin typeface="Abadi Extra Light" panose="020B0204020104020204" pitchFamily="34" charset="0"/>
            </a:endParaRPr>
          </a:p>
        </p:txBody>
      </p:sp>
      <p:graphicFrame>
        <p:nvGraphicFramePr>
          <p:cNvPr id="7" name="object 2">
            <a:extLst>
              <a:ext uri="{FF2B5EF4-FFF2-40B4-BE49-F238E27FC236}">
                <a16:creationId xmlns:a16="http://schemas.microsoft.com/office/drawing/2014/main" id="{0F999282-BC09-4F94-A084-69D055070CB4}"/>
              </a:ext>
            </a:extLst>
          </p:cNvPr>
          <p:cNvGraphicFramePr>
            <a:graphicFrameLocks noGrp="1"/>
          </p:cNvGraphicFramePr>
          <p:nvPr>
            <p:extLst>
              <p:ext uri="{D42A27DB-BD31-4B8C-83A1-F6EECF244321}">
                <p14:modId xmlns:p14="http://schemas.microsoft.com/office/powerpoint/2010/main" val="3192202784"/>
              </p:ext>
            </p:extLst>
          </p:nvPr>
        </p:nvGraphicFramePr>
        <p:xfrm>
          <a:off x="1077503" y="1176416"/>
          <a:ext cx="9899648" cy="3610610"/>
        </p:xfrm>
        <a:graphic>
          <a:graphicData uri="http://schemas.openxmlformats.org/drawingml/2006/table">
            <a:tbl>
              <a:tblPr firstRow="1" bandRow="1">
                <a:tableStyleId>{2D5ABB26-0587-4C30-8999-92F81FD0307C}</a:tableStyleId>
              </a:tblPr>
              <a:tblGrid>
                <a:gridCol w="1979930">
                  <a:extLst>
                    <a:ext uri="{9D8B030D-6E8A-4147-A177-3AD203B41FA5}">
                      <a16:colId xmlns:a16="http://schemas.microsoft.com/office/drawing/2014/main" val="20000"/>
                    </a:ext>
                  </a:extLst>
                </a:gridCol>
                <a:gridCol w="1979930">
                  <a:extLst>
                    <a:ext uri="{9D8B030D-6E8A-4147-A177-3AD203B41FA5}">
                      <a16:colId xmlns:a16="http://schemas.microsoft.com/office/drawing/2014/main" val="20001"/>
                    </a:ext>
                  </a:extLst>
                </a:gridCol>
                <a:gridCol w="1979930">
                  <a:extLst>
                    <a:ext uri="{9D8B030D-6E8A-4147-A177-3AD203B41FA5}">
                      <a16:colId xmlns:a16="http://schemas.microsoft.com/office/drawing/2014/main" val="20002"/>
                    </a:ext>
                  </a:extLst>
                </a:gridCol>
                <a:gridCol w="1979929">
                  <a:extLst>
                    <a:ext uri="{9D8B030D-6E8A-4147-A177-3AD203B41FA5}">
                      <a16:colId xmlns:a16="http://schemas.microsoft.com/office/drawing/2014/main" val="20003"/>
                    </a:ext>
                  </a:extLst>
                </a:gridCol>
                <a:gridCol w="1979929">
                  <a:extLst>
                    <a:ext uri="{9D8B030D-6E8A-4147-A177-3AD203B41FA5}">
                      <a16:colId xmlns:a16="http://schemas.microsoft.com/office/drawing/2014/main" val="20004"/>
                    </a:ext>
                  </a:extLst>
                </a:gridCol>
              </a:tblGrid>
              <a:tr h="339090">
                <a:tc rowSpan="2">
                  <a:txBody>
                    <a:bodyPr/>
                    <a:lstStyle/>
                    <a:p>
                      <a:pPr>
                        <a:lnSpc>
                          <a:spcPct val="100000"/>
                        </a:lnSpc>
                      </a:pPr>
                      <a:endParaRPr sz="2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gridSpan="2">
                  <a:txBody>
                    <a:bodyPr/>
                    <a:lstStyle/>
                    <a:p>
                      <a:pPr algn="ctr">
                        <a:lnSpc>
                          <a:spcPct val="100000"/>
                        </a:lnSpc>
                        <a:spcBef>
                          <a:spcPts val="360"/>
                        </a:spcBef>
                      </a:pPr>
                      <a:r>
                        <a:rPr sz="1600" b="1" spc="-55" dirty="0">
                          <a:solidFill>
                            <a:srgbClr val="FFFFFF"/>
                          </a:solidFill>
                          <a:latin typeface="Verdana"/>
                          <a:cs typeface="Verdana"/>
                        </a:rPr>
                        <a:t>May</a:t>
                      </a:r>
                      <a:r>
                        <a:rPr sz="1600" b="1" spc="-45" dirty="0">
                          <a:solidFill>
                            <a:srgbClr val="FFFFFF"/>
                          </a:solidFill>
                          <a:latin typeface="Verdana"/>
                          <a:cs typeface="Verdana"/>
                        </a:rPr>
                        <a:t> </a:t>
                      </a:r>
                      <a:r>
                        <a:rPr sz="1600" b="1" spc="-95" dirty="0">
                          <a:solidFill>
                            <a:srgbClr val="FFFFFF"/>
                          </a:solidFill>
                          <a:latin typeface="Verdana"/>
                          <a:cs typeface="Verdana"/>
                        </a:rPr>
                        <a:t>2009</a:t>
                      </a:r>
                      <a:endParaRPr sz="1600">
                        <a:latin typeface="Verdana"/>
                        <a:cs typeface="Verdana"/>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hMerge="1">
                  <a:txBody>
                    <a:bodyPr/>
                    <a:lstStyle/>
                    <a:p>
                      <a:endParaRPr/>
                    </a:p>
                  </a:txBody>
                  <a:tcPr marL="0" marR="0" marT="0" marB="0"/>
                </a:tc>
                <a:tc gridSpan="2">
                  <a:txBody>
                    <a:bodyPr/>
                    <a:lstStyle/>
                    <a:p>
                      <a:pPr marL="1270" algn="ctr">
                        <a:lnSpc>
                          <a:spcPct val="100000"/>
                        </a:lnSpc>
                        <a:spcBef>
                          <a:spcPts val="360"/>
                        </a:spcBef>
                      </a:pPr>
                      <a:r>
                        <a:rPr sz="1600" b="1" spc="-55" dirty="0">
                          <a:solidFill>
                            <a:srgbClr val="FFFFFF"/>
                          </a:solidFill>
                          <a:latin typeface="Verdana"/>
                          <a:cs typeface="Verdana"/>
                        </a:rPr>
                        <a:t>May</a:t>
                      </a:r>
                      <a:r>
                        <a:rPr sz="1600" b="1" spc="-45" dirty="0">
                          <a:solidFill>
                            <a:srgbClr val="FFFFFF"/>
                          </a:solidFill>
                          <a:latin typeface="Verdana"/>
                          <a:cs typeface="Verdana"/>
                        </a:rPr>
                        <a:t> </a:t>
                      </a:r>
                      <a:r>
                        <a:rPr sz="1600" b="1" spc="-95" dirty="0">
                          <a:solidFill>
                            <a:srgbClr val="FFFFFF"/>
                          </a:solidFill>
                          <a:latin typeface="Verdana"/>
                          <a:cs typeface="Verdana"/>
                        </a:rPr>
                        <a:t>2013</a:t>
                      </a:r>
                      <a:endParaRPr sz="1600" dirty="0">
                        <a:latin typeface="Verdana"/>
                        <a:cs typeface="Verdana"/>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hMerge="1">
                  <a:txBody>
                    <a:bodyPr/>
                    <a:lstStyle/>
                    <a:p>
                      <a:endParaRPr/>
                    </a:p>
                  </a:txBody>
                  <a:tcPr marL="0" marR="0" marT="0" marB="0"/>
                </a:tc>
                <a:extLst>
                  <a:ext uri="{0D108BD9-81ED-4DB2-BD59-A6C34878D82A}">
                    <a16:rowId xmlns:a16="http://schemas.microsoft.com/office/drawing/2014/main" val="10000"/>
                  </a:ext>
                </a:extLst>
              </a:tr>
              <a:tr h="593725">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365"/>
                        </a:spcBef>
                      </a:pPr>
                      <a:r>
                        <a:rPr sz="1600" b="1" spc="-60" dirty="0">
                          <a:solidFill>
                            <a:srgbClr val="FFFFFF"/>
                          </a:solidFill>
                          <a:latin typeface="Verdana"/>
                          <a:cs typeface="Verdana"/>
                        </a:rPr>
                        <a:t>Actual</a:t>
                      </a:r>
                      <a:endParaRPr sz="160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365"/>
                        </a:spcBef>
                      </a:pPr>
                      <a:r>
                        <a:rPr sz="1600" b="1" spc="-80" dirty="0">
                          <a:solidFill>
                            <a:srgbClr val="FFFFFF"/>
                          </a:solidFill>
                          <a:latin typeface="Verdana"/>
                          <a:cs typeface="Verdana"/>
                        </a:rPr>
                        <a:t>Angus</a:t>
                      </a:r>
                      <a:r>
                        <a:rPr sz="1600" b="1" dirty="0">
                          <a:solidFill>
                            <a:srgbClr val="FFFFFF"/>
                          </a:solidFill>
                          <a:latin typeface="Verdana"/>
                          <a:cs typeface="Verdana"/>
                        </a:rPr>
                        <a:t> </a:t>
                      </a:r>
                      <a:r>
                        <a:rPr sz="1600" b="1" spc="-65" dirty="0">
                          <a:solidFill>
                            <a:srgbClr val="FFFFFF"/>
                          </a:solidFill>
                          <a:latin typeface="Verdana"/>
                          <a:cs typeface="Verdana"/>
                        </a:rPr>
                        <a:t>Reid</a:t>
                      </a:r>
                      <a:endParaRPr sz="160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365"/>
                        </a:spcBef>
                      </a:pPr>
                      <a:r>
                        <a:rPr sz="1600" b="1" spc="-60" dirty="0">
                          <a:solidFill>
                            <a:srgbClr val="FFFFFF"/>
                          </a:solidFill>
                          <a:latin typeface="Verdana"/>
                          <a:cs typeface="Verdana"/>
                        </a:rPr>
                        <a:t>Actual</a:t>
                      </a:r>
                      <a:endParaRPr sz="160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marL="1270" algn="ctr">
                        <a:lnSpc>
                          <a:spcPct val="100000"/>
                        </a:lnSpc>
                        <a:spcBef>
                          <a:spcPts val="1365"/>
                        </a:spcBef>
                      </a:pPr>
                      <a:r>
                        <a:rPr sz="1600" b="1" spc="-80" dirty="0">
                          <a:solidFill>
                            <a:srgbClr val="FFFFFF"/>
                          </a:solidFill>
                          <a:latin typeface="Verdana"/>
                          <a:cs typeface="Verdana"/>
                        </a:rPr>
                        <a:t>Angus</a:t>
                      </a:r>
                      <a:r>
                        <a:rPr sz="1600" b="1" dirty="0">
                          <a:solidFill>
                            <a:srgbClr val="FFFFFF"/>
                          </a:solidFill>
                          <a:latin typeface="Verdana"/>
                          <a:cs typeface="Verdana"/>
                        </a:rPr>
                        <a:t> </a:t>
                      </a:r>
                      <a:r>
                        <a:rPr sz="1600" b="1" spc="-65" dirty="0">
                          <a:solidFill>
                            <a:srgbClr val="FFFFFF"/>
                          </a:solidFill>
                          <a:latin typeface="Verdana"/>
                          <a:cs typeface="Verdana"/>
                        </a:rPr>
                        <a:t>Reid</a:t>
                      </a:r>
                      <a:endParaRPr sz="160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extLst>
                  <a:ext uri="{0D108BD9-81ED-4DB2-BD59-A6C34878D82A}">
                    <a16:rowId xmlns:a16="http://schemas.microsoft.com/office/drawing/2014/main" val="10001"/>
                  </a:ext>
                </a:extLst>
              </a:tr>
              <a:tr h="593725">
                <a:tc>
                  <a:txBody>
                    <a:bodyPr/>
                    <a:lstStyle/>
                    <a:p>
                      <a:pPr algn="ctr">
                        <a:lnSpc>
                          <a:spcPct val="100000"/>
                        </a:lnSpc>
                        <a:spcBef>
                          <a:spcPts val="1365"/>
                        </a:spcBef>
                      </a:pPr>
                      <a:r>
                        <a:rPr sz="1600" b="1" spc="-55" dirty="0">
                          <a:solidFill>
                            <a:srgbClr val="FFFFFF"/>
                          </a:solidFill>
                          <a:latin typeface="Verdana"/>
                          <a:cs typeface="Verdana"/>
                        </a:rPr>
                        <a:t>Liberals</a:t>
                      </a:r>
                      <a:endParaRPr sz="160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365"/>
                        </a:spcBef>
                      </a:pPr>
                      <a:r>
                        <a:rPr sz="1600" b="1" spc="-125" dirty="0">
                          <a:latin typeface="Verdana"/>
                          <a:cs typeface="Verdana"/>
                        </a:rPr>
                        <a:t>46%</a:t>
                      </a:r>
                      <a:endParaRPr sz="160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365"/>
                        </a:spcBef>
                      </a:pPr>
                      <a:r>
                        <a:rPr sz="1600" b="1" spc="-125" dirty="0">
                          <a:latin typeface="Verdana"/>
                          <a:cs typeface="Verdana"/>
                        </a:rPr>
                        <a:t>44%</a:t>
                      </a:r>
                      <a:endParaRPr sz="160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635" algn="ctr">
                        <a:lnSpc>
                          <a:spcPct val="100000"/>
                        </a:lnSpc>
                        <a:spcBef>
                          <a:spcPts val="1365"/>
                        </a:spcBef>
                      </a:pPr>
                      <a:r>
                        <a:rPr sz="1600" b="1" spc="-125" dirty="0">
                          <a:latin typeface="Verdana"/>
                          <a:cs typeface="Verdana"/>
                        </a:rPr>
                        <a:t>44%</a:t>
                      </a:r>
                      <a:endParaRPr sz="160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365"/>
                        </a:spcBef>
                      </a:pPr>
                      <a:r>
                        <a:rPr sz="1600" b="1" spc="-125" dirty="0">
                          <a:latin typeface="Verdana"/>
                          <a:cs typeface="Verdana"/>
                        </a:rPr>
                        <a:t>36%</a:t>
                      </a:r>
                      <a:endParaRPr sz="1600" dirty="0">
                        <a:latin typeface="Verdana"/>
                        <a:cs typeface="Verdana"/>
                      </a:endParaRPr>
                    </a:p>
                  </a:txBody>
                  <a:tcPr marL="0" marR="0" marT="173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2"/>
                  </a:ext>
                </a:extLst>
              </a:tr>
              <a:tr h="572135">
                <a:tc>
                  <a:txBody>
                    <a:bodyPr/>
                    <a:lstStyle/>
                    <a:p>
                      <a:pPr algn="ctr">
                        <a:lnSpc>
                          <a:spcPct val="100000"/>
                        </a:lnSpc>
                        <a:spcBef>
                          <a:spcPts val="1280"/>
                        </a:spcBef>
                      </a:pPr>
                      <a:r>
                        <a:rPr sz="1600" b="1" spc="-85" dirty="0">
                          <a:solidFill>
                            <a:srgbClr val="FFFFFF"/>
                          </a:solidFill>
                          <a:latin typeface="Verdana"/>
                          <a:cs typeface="Verdana"/>
                        </a:rPr>
                        <a:t>NDP</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280"/>
                        </a:spcBef>
                      </a:pPr>
                      <a:r>
                        <a:rPr sz="1600" b="1" spc="-125" dirty="0">
                          <a:latin typeface="Verdana"/>
                          <a:cs typeface="Verdana"/>
                        </a:rPr>
                        <a:t>42%</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280"/>
                        </a:spcBef>
                      </a:pPr>
                      <a:r>
                        <a:rPr sz="1600" b="1" spc="-125" dirty="0">
                          <a:latin typeface="Verdana"/>
                          <a:cs typeface="Verdana"/>
                        </a:rPr>
                        <a:t>42%</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635" algn="ctr">
                        <a:lnSpc>
                          <a:spcPct val="100000"/>
                        </a:lnSpc>
                        <a:spcBef>
                          <a:spcPts val="1280"/>
                        </a:spcBef>
                      </a:pPr>
                      <a:r>
                        <a:rPr sz="1600" b="1" spc="-125" dirty="0">
                          <a:latin typeface="Verdana"/>
                          <a:cs typeface="Verdana"/>
                        </a:rPr>
                        <a:t>40%</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280"/>
                        </a:spcBef>
                      </a:pPr>
                      <a:r>
                        <a:rPr sz="1600" b="1" spc="-125" dirty="0">
                          <a:latin typeface="Verdana"/>
                          <a:cs typeface="Verdana"/>
                        </a:rPr>
                        <a:t>45%</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3"/>
                  </a:ext>
                </a:extLst>
              </a:tr>
              <a:tr h="572135">
                <a:tc>
                  <a:txBody>
                    <a:bodyPr/>
                    <a:lstStyle/>
                    <a:p>
                      <a:pPr algn="ctr">
                        <a:lnSpc>
                          <a:spcPct val="100000"/>
                        </a:lnSpc>
                        <a:spcBef>
                          <a:spcPts val="1280"/>
                        </a:spcBef>
                      </a:pPr>
                      <a:r>
                        <a:rPr sz="1600" b="1" spc="-55" dirty="0">
                          <a:solidFill>
                            <a:srgbClr val="FFFFFF"/>
                          </a:solidFill>
                          <a:latin typeface="Verdana"/>
                          <a:cs typeface="Verdana"/>
                        </a:rPr>
                        <a:t>Green</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280"/>
                        </a:spcBef>
                      </a:pPr>
                      <a:r>
                        <a:rPr sz="1600" b="1" spc="-140" dirty="0">
                          <a:latin typeface="Verdana"/>
                          <a:cs typeface="Verdana"/>
                        </a:rPr>
                        <a:t>8%</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280"/>
                        </a:spcBef>
                      </a:pPr>
                      <a:r>
                        <a:rPr sz="1600" b="1" spc="-125" dirty="0">
                          <a:latin typeface="Verdana"/>
                          <a:cs typeface="Verdana"/>
                        </a:rPr>
                        <a:t>10%</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algn="ctr">
                        <a:lnSpc>
                          <a:spcPct val="100000"/>
                        </a:lnSpc>
                        <a:spcBef>
                          <a:spcPts val="1280"/>
                        </a:spcBef>
                      </a:pPr>
                      <a:r>
                        <a:rPr sz="1600" b="1" spc="-140" dirty="0">
                          <a:latin typeface="Verdana"/>
                          <a:cs typeface="Verdana"/>
                        </a:rPr>
                        <a:t>8%</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algn="ctr">
                        <a:lnSpc>
                          <a:spcPct val="100000"/>
                        </a:lnSpc>
                        <a:spcBef>
                          <a:spcPts val="1280"/>
                        </a:spcBef>
                      </a:pPr>
                      <a:r>
                        <a:rPr sz="1600" b="1" spc="-140" dirty="0">
                          <a:latin typeface="Verdana"/>
                          <a:cs typeface="Verdana"/>
                        </a:rPr>
                        <a:t>9%</a:t>
                      </a:r>
                      <a:endParaRPr sz="1600">
                        <a:latin typeface="Verdana"/>
                        <a:cs typeface="Verdana"/>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4"/>
                  </a:ext>
                </a:extLst>
              </a:tr>
              <a:tr h="572135">
                <a:tc>
                  <a:txBody>
                    <a:bodyPr/>
                    <a:lstStyle/>
                    <a:p>
                      <a:pPr algn="ctr">
                        <a:lnSpc>
                          <a:spcPct val="100000"/>
                        </a:lnSpc>
                        <a:spcBef>
                          <a:spcPts val="1285"/>
                        </a:spcBef>
                      </a:pPr>
                      <a:r>
                        <a:rPr sz="1600" b="1" spc="-60" dirty="0">
                          <a:solidFill>
                            <a:srgbClr val="FFFFFF"/>
                          </a:solidFill>
                          <a:latin typeface="Verdana"/>
                          <a:cs typeface="Verdana"/>
                        </a:rPr>
                        <a:t>Other</a:t>
                      </a:r>
                      <a:endParaRPr sz="1600">
                        <a:latin typeface="Verdana"/>
                        <a:cs typeface="Verdana"/>
                      </a:endParaRPr>
                    </a:p>
                  </a:txBody>
                  <a:tcPr marL="0" marR="0" marT="163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gn="ctr">
                        <a:lnSpc>
                          <a:spcPct val="100000"/>
                        </a:lnSpc>
                        <a:spcBef>
                          <a:spcPts val="1285"/>
                        </a:spcBef>
                      </a:pPr>
                      <a:r>
                        <a:rPr sz="1600" b="1" spc="-140" dirty="0">
                          <a:latin typeface="Verdana"/>
                          <a:cs typeface="Verdana"/>
                        </a:rPr>
                        <a:t>4%</a:t>
                      </a:r>
                      <a:endParaRPr sz="1600">
                        <a:latin typeface="Verdana"/>
                        <a:cs typeface="Verdana"/>
                      </a:endParaRPr>
                    </a:p>
                  </a:txBody>
                  <a:tcPr marL="0" marR="0" marT="163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algn="ctr">
                        <a:lnSpc>
                          <a:spcPct val="100000"/>
                        </a:lnSpc>
                        <a:spcBef>
                          <a:spcPts val="1285"/>
                        </a:spcBef>
                      </a:pPr>
                      <a:r>
                        <a:rPr sz="1600" b="1" spc="-140" dirty="0">
                          <a:latin typeface="Verdana"/>
                          <a:cs typeface="Verdana"/>
                        </a:rPr>
                        <a:t>4%</a:t>
                      </a:r>
                      <a:endParaRPr sz="1600">
                        <a:latin typeface="Verdana"/>
                        <a:cs typeface="Verdana"/>
                      </a:endParaRPr>
                    </a:p>
                  </a:txBody>
                  <a:tcPr marL="0" marR="0" marT="163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algn="ctr">
                        <a:lnSpc>
                          <a:spcPct val="100000"/>
                        </a:lnSpc>
                        <a:spcBef>
                          <a:spcPts val="1285"/>
                        </a:spcBef>
                      </a:pPr>
                      <a:r>
                        <a:rPr sz="1600" b="1" spc="-140" dirty="0">
                          <a:latin typeface="Verdana"/>
                          <a:cs typeface="Verdana"/>
                        </a:rPr>
                        <a:t>8%</a:t>
                      </a:r>
                      <a:endParaRPr sz="1600">
                        <a:latin typeface="Verdana"/>
                        <a:cs typeface="Verdana"/>
                      </a:endParaRPr>
                    </a:p>
                  </a:txBody>
                  <a:tcPr marL="0" marR="0" marT="163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1270" algn="ctr">
                        <a:lnSpc>
                          <a:spcPct val="100000"/>
                        </a:lnSpc>
                        <a:spcBef>
                          <a:spcPts val="1285"/>
                        </a:spcBef>
                      </a:pPr>
                      <a:r>
                        <a:rPr sz="1600" b="1" spc="-125" dirty="0">
                          <a:latin typeface="Verdana"/>
                          <a:cs typeface="Verdana"/>
                        </a:rPr>
                        <a:t>11%</a:t>
                      </a:r>
                      <a:endParaRPr sz="1600">
                        <a:latin typeface="Verdana"/>
                        <a:cs typeface="Verdana"/>
                      </a:endParaRPr>
                    </a:p>
                  </a:txBody>
                  <a:tcPr marL="0" marR="0" marT="163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5"/>
                  </a:ext>
                </a:extLst>
              </a:tr>
              <a:tr h="367665">
                <a:tc>
                  <a:txBody>
                    <a:bodyPr/>
                    <a:lstStyle/>
                    <a:p>
                      <a:pPr algn="ctr">
                        <a:lnSpc>
                          <a:spcPct val="100000"/>
                        </a:lnSpc>
                        <a:spcBef>
                          <a:spcPts val="480"/>
                        </a:spcBef>
                      </a:pPr>
                      <a:r>
                        <a:rPr sz="1600" b="1" spc="-45" dirty="0">
                          <a:solidFill>
                            <a:srgbClr val="FFFFFF"/>
                          </a:solidFill>
                          <a:latin typeface="Verdana"/>
                          <a:cs typeface="Verdana"/>
                        </a:rPr>
                        <a:t>Avg.</a:t>
                      </a:r>
                      <a:r>
                        <a:rPr sz="1600" b="1" spc="-20" dirty="0">
                          <a:solidFill>
                            <a:srgbClr val="FFFFFF"/>
                          </a:solidFill>
                          <a:latin typeface="Verdana"/>
                          <a:cs typeface="Verdana"/>
                        </a:rPr>
                        <a:t> </a:t>
                      </a:r>
                      <a:r>
                        <a:rPr sz="1600" b="1" spc="-60" dirty="0">
                          <a:solidFill>
                            <a:srgbClr val="FFFFFF"/>
                          </a:solidFill>
                          <a:latin typeface="Verdana"/>
                          <a:cs typeface="Verdana"/>
                        </a:rPr>
                        <a:t>Error</a:t>
                      </a:r>
                      <a:endParaRPr sz="1600">
                        <a:latin typeface="Verdana"/>
                        <a:cs typeface="Verdana"/>
                      </a:endParaRPr>
                    </a:p>
                  </a:txBody>
                  <a:tcPr marL="0" marR="0" marT="60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283B54"/>
                    </a:solidFill>
                  </a:tcPr>
                </a:tc>
                <a:tc>
                  <a:txBody>
                    <a:bodyPr/>
                    <a:lstStyle/>
                    <a:p>
                      <a:pPr>
                        <a:lnSpc>
                          <a:spcPct val="100000"/>
                        </a:lnSpc>
                      </a:pPr>
                      <a:endParaRPr sz="2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635" algn="ctr">
                        <a:lnSpc>
                          <a:spcPct val="100000"/>
                        </a:lnSpc>
                        <a:spcBef>
                          <a:spcPts val="480"/>
                        </a:spcBef>
                      </a:pPr>
                      <a:r>
                        <a:rPr sz="1600" b="1" u="sng" spc="-45" dirty="0">
                          <a:solidFill>
                            <a:srgbClr val="426625"/>
                          </a:solidFill>
                          <a:uFill>
                            <a:solidFill>
                              <a:srgbClr val="426625"/>
                            </a:solidFill>
                          </a:uFill>
                          <a:latin typeface="Verdana"/>
                          <a:cs typeface="Verdana"/>
                        </a:rPr>
                        <a:t>-1.0</a:t>
                      </a:r>
                      <a:endParaRPr sz="1600">
                        <a:latin typeface="Verdana"/>
                        <a:cs typeface="Verdana"/>
                      </a:endParaRPr>
                    </a:p>
                  </a:txBody>
                  <a:tcPr marL="0" marR="0" marT="60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a:lnSpc>
                          <a:spcPct val="100000"/>
                        </a:lnSpc>
                      </a:pPr>
                      <a:endParaRPr sz="2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algn="ctr">
                        <a:lnSpc>
                          <a:spcPct val="100000"/>
                        </a:lnSpc>
                        <a:spcBef>
                          <a:spcPts val="480"/>
                        </a:spcBef>
                      </a:pPr>
                      <a:r>
                        <a:rPr sz="1600" b="1" u="sng" spc="-55" dirty="0">
                          <a:solidFill>
                            <a:srgbClr val="C00000"/>
                          </a:solidFill>
                          <a:uFill>
                            <a:solidFill>
                              <a:srgbClr val="C00000"/>
                            </a:solidFill>
                          </a:uFill>
                          <a:latin typeface="Verdana"/>
                          <a:cs typeface="Verdana"/>
                        </a:rPr>
                        <a:t>-4.25</a:t>
                      </a:r>
                      <a:endParaRPr sz="1600" dirty="0">
                        <a:latin typeface="Verdana"/>
                        <a:cs typeface="Verdana"/>
                      </a:endParaRPr>
                    </a:p>
                  </a:txBody>
                  <a:tcPr marL="0" marR="0" marT="609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6"/>
                  </a:ext>
                </a:extLst>
              </a:tr>
            </a:tbl>
          </a:graphicData>
        </a:graphic>
      </p:graphicFrame>
      <p:pic>
        <p:nvPicPr>
          <p:cNvPr id="3" name="Picture 2">
            <a:extLst>
              <a:ext uri="{FF2B5EF4-FFF2-40B4-BE49-F238E27FC236}">
                <a16:creationId xmlns:a16="http://schemas.microsoft.com/office/drawing/2014/main" id="{075AC4E1-46A0-4B14-98DC-7AE684D87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080" y="1322028"/>
            <a:ext cx="1072025" cy="643215"/>
          </a:xfrm>
          <a:prstGeom prst="rect">
            <a:avLst/>
          </a:prstGeom>
        </p:spPr>
      </p:pic>
    </p:spTree>
    <p:extLst>
      <p:ext uri="{BB962C8B-B14F-4D97-AF65-F5344CB8AC3E}">
        <p14:creationId xmlns:p14="http://schemas.microsoft.com/office/powerpoint/2010/main" val="2242750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F02735B-CE99-475D-84CD-CCFA782F961E}"/>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861DBFA-6330-450D-8DC2-A167D55D6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8" name="TextBox 7">
            <a:extLst>
              <a:ext uri="{FF2B5EF4-FFF2-40B4-BE49-F238E27FC236}">
                <a16:creationId xmlns:a16="http://schemas.microsoft.com/office/drawing/2014/main" id="{E60991B9-C00A-49D1-B5F3-EED33760E33D}"/>
              </a:ext>
            </a:extLst>
          </p:cNvPr>
          <p:cNvSpPr txBox="1"/>
          <p:nvPr/>
        </p:nvSpPr>
        <p:spPr>
          <a:xfrm>
            <a:off x="2969282" y="5660287"/>
            <a:ext cx="6830396"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Judging online Accuracy</a:t>
            </a:r>
            <a:endParaRPr lang="en-US" sz="4800" dirty="0">
              <a:latin typeface="Abadi Extra Light" panose="020B0204020104020204" pitchFamily="34" charset="0"/>
            </a:endParaRPr>
          </a:p>
        </p:txBody>
      </p:sp>
      <p:sp>
        <p:nvSpPr>
          <p:cNvPr id="5" name="Rectangle 4">
            <a:extLst>
              <a:ext uri="{FF2B5EF4-FFF2-40B4-BE49-F238E27FC236}">
                <a16:creationId xmlns:a16="http://schemas.microsoft.com/office/drawing/2014/main" id="{BD3CF506-785F-4680-A87E-74228B4A91B9}"/>
              </a:ext>
            </a:extLst>
          </p:cNvPr>
          <p:cNvSpPr/>
          <p:nvPr/>
        </p:nvSpPr>
        <p:spPr>
          <a:xfrm>
            <a:off x="201967" y="1153764"/>
            <a:ext cx="11788066" cy="3093154"/>
          </a:xfrm>
          <a:prstGeom prst="rect">
            <a:avLst/>
          </a:prstGeom>
        </p:spPr>
        <p:txBody>
          <a:bodyPr wrap="square">
            <a:spAutoFit/>
          </a:bodyPr>
          <a:lstStyle/>
          <a:p>
            <a:pPr fontAlgn="t"/>
            <a:r>
              <a:rPr lang="en-US" sz="1500" dirty="0">
                <a:solidFill>
                  <a:srgbClr val="5E5E5E"/>
                </a:solidFill>
                <a:latin typeface="lato"/>
              </a:rPr>
              <a:t>“</a:t>
            </a:r>
            <a:r>
              <a:rPr lang="en-US" sz="1500" i="1" dirty="0">
                <a:solidFill>
                  <a:srgbClr val="5E5E5E"/>
                </a:solidFill>
                <a:latin typeface="lato"/>
              </a:rPr>
              <a:t>My commitment to the online methodology came from an epiphany of sorts that I had at the turn of the millennium, when non-participation rates for conventional polling were starting to top 90 per cent.  It became clear to me that we must find a better way to bring potential survey respondents into the research process – especially in a world that places more emphasis than ever on personal privacy and where robo-calls and even live interviewer engagement are seen as spam.</a:t>
            </a:r>
          </a:p>
          <a:p>
            <a:pPr fontAlgn="t"/>
            <a:endParaRPr lang="en-US" sz="1500" i="1" dirty="0">
              <a:solidFill>
                <a:srgbClr val="5E5E5E"/>
              </a:solidFill>
              <a:latin typeface="lato"/>
            </a:endParaRPr>
          </a:p>
          <a:p>
            <a:pPr fontAlgn="t"/>
            <a:r>
              <a:rPr lang="en-US" sz="1500" i="1" dirty="0">
                <a:solidFill>
                  <a:srgbClr val="5E5E5E"/>
                </a:solidFill>
                <a:latin typeface="lato"/>
              </a:rPr>
              <a:t>If enough care and attention (and dollars) are committed to this task, it is possible to build very large panels of “double opt-in” respondents – that is, people who choose to be part of the panel and then choose whether to participate in the surveys offered to them. With the proper investment, these panels can be large enough to represent each of the major regions and segments of a given country. Following on the footsteps of the very successful YouGov operation in the U.K., I started building panels in Canada, the U.S. and Britain.</a:t>
            </a:r>
          </a:p>
          <a:p>
            <a:pPr fontAlgn="t"/>
            <a:endParaRPr lang="en-US" sz="1500" i="1" dirty="0">
              <a:solidFill>
                <a:srgbClr val="5E5E5E"/>
              </a:solidFill>
              <a:latin typeface="lato"/>
            </a:endParaRPr>
          </a:p>
          <a:p>
            <a:pPr fontAlgn="t"/>
            <a:r>
              <a:rPr lang="en-US" sz="1500" i="1" dirty="0">
                <a:solidFill>
                  <a:srgbClr val="5E5E5E"/>
                </a:solidFill>
                <a:latin typeface="lato"/>
              </a:rPr>
              <a:t>The online panel offers some major advantages over other forms of research. Surveys can be completed on mobile devices at the respondent’s convenience and can include pictures and video to obtain a more realistic response context. Most of the investment in online research goes into maintaining and growing a large group of potential respondents – rather than paying for interviewers in call </a:t>
            </a:r>
            <a:r>
              <a:rPr lang="en-US" sz="1500" i="1" dirty="0" err="1">
                <a:solidFill>
                  <a:srgbClr val="5E5E5E"/>
                </a:solidFill>
                <a:latin typeface="lato"/>
              </a:rPr>
              <a:t>centres</a:t>
            </a:r>
            <a:r>
              <a:rPr lang="en-US" sz="1500" i="1" dirty="0">
                <a:solidFill>
                  <a:srgbClr val="5E5E5E"/>
                </a:solidFill>
                <a:latin typeface="lato"/>
              </a:rPr>
              <a:t>.”</a:t>
            </a:r>
          </a:p>
        </p:txBody>
      </p:sp>
      <p:sp>
        <p:nvSpPr>
          <p:cNvPr id="6" name="TextBox 5">
            <a:extLst>
              <a:ext uri="{FF2B5EF4-FFF2-40B4-BE49-F238E27FC236}">
                <a16:creationId xmlns:a16="http://schemas.microsoft.com/office/drawing/2014/main" id="{7171CAD4-4C11-4D28-A855-439BB55C2CE6}"/>
              </a:ext>
            </a:extLst>
          </p:cNvPr>
          <p:cNvSpPr txBox="1"/>
          <p:nvPr/>
        </p:nvSpPr>
        <p:spPr>
          <a:xfrm>
            <a:off x="201967" y="508959"/>
            <a:ext cx="2374368" cy="369332"/>
          </a:xfrm>
          <a:prstGeom prst="rect">
            <a:avLst/>
          </a:prstGeom>
          <a:noFill/>
        </p:spPr>
        <p:txBody>
          <a:bodyPr wrap="none" rtlCol="0">
            <a:spAutoFit/>
          </a:bodyPr>
          <a:lstStyle/>
          <a:p>
            <a:r>
              <a:rPr lang="en-US" dirty="0">
                <a:latin typeface="Verdana Pro SemiBold" panose="020B0704030504040204" pitchFamily="34" charset="0"/>
              </a:rPr>
              <a:t>From Angus Reid:</a:t>
            </a:r>
          </a:p>
        </p:txBody>
      </p:sp>
      <p:sp>
        <p:nvSpPr>
          <p:cNvPr id="14" name="TextBox 13">
            <a:extLst>
              <a:ext uri="{FF2B5EF4-FFF2-40B4-BE49-F238E27FC236}">
                <a16:creationId xmlns:a16="http://schemas.microsoft.com/office/drawing/2014/main" id="{1A79AB20-8CDC-41D7-AEC2-274C78D8FDB6}"/>
              </a:ext>
            </a:extLst>
          </p:cNvPr>
          <p:cNvSpPr txBox="1"/>
          <p:nvPr/>
        </p:nvSpPr>
        <p:spPr>
          <a:xfrm>
            <a:off x="4718860" y="4522391"/>
            <a:ext cx="2754280" cy="369332"/>
          </a:xfrm>
          <a:prstGeom prst="rect">
            <a:avLst/>
          </a:prstGeom>
          <a:noFill/>
        </p:spPr>
        <p:txBody>
          <a:bodyPr wrap="none" rtlCol="0">
            <a:spAutoFit/>
          </a:bodyPr>
          <a:lstStyle/>
          <a:p>
            <a:r>
              <a:rPr lang="en-US" dirty="0">
                <a:solidFill>
                  <a:srgbClr val="C00000"/>
                </a:solidFill>
                <a:latin typeface="Verdana Pro SemiBold" panose="020B0704030504040204" pitchFamily="34" charset="0"/>
                <a:hlinkClick r:id="rId3">
                  <a:extLst>
                    <a:ext uri="{A12FA001-AC4F-418D-AE19-62706E023703}">
                      <ahyp:hlinkClr xmlns:ahyp="http://schemas.microsoft.com/office/drawing/2018/hyperlinkcolor" val="tx"/>
                    </a:ext>
                  </a:extLst>
                </a:hlinkClick>
              </a:rPr>
              <a:t>Read full article here</a:t>
            </a:r>
            <a:endParaRPr lang="en-US" dirty="0">
              <a:solidFill>
                <a:srgbClr val="C00000"/>
              </a:solidFill>
              <a:latin typeface="Verdana Pro SemiBold" panose="020B0704030504040204" pitchFamily="34" charset="0"/>
            </a:endParaRPr>
          </a:p>
        </p:txBody>
      </p:sp>
    </p:spTree>
    <p:extLst>
      <p:ext uri="{BB962C8B-B14F-4D97-AF65-F5344CB8AC3E}">
        <p14:creationId xmlns:p14="http://schemas.microsoft.com/office/powerpoint/2010/main" val="1730662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585807-A5F4-469A-A06C-20401797E5ED}"/>
              </a:ext>
            </a:extLst>
          </p:cNvPr>
          <p:cNvSpPr/>
          <p:nvPr/>
        </p:nvSpPr>
        <p:spPr>
          <a:xfrm>
            <a:off x="1711910" y="2657996"/>
            <a:ext cx="8768179" cy="646331"/>
          </a:xfrm>
          <a:prstGeom prst="rect">
            <a:avLst/>
          </a:prstGeom>
        </p:spPr>
        <p:txBody>
          <a:bodyPr wrap="square">
            <a:spAutoFit/>
          </a:bodyPr>
          <a:lstStyle/>
          <a:p>
            <a:pPr algn="ctr" fontAlgn="t"/>
            <a:r>
              <a:rPr lang="en-US" b="1" dirty="0">
                <a:solidFill>
                  <a:srgbClr val="232323"/>
                </a:solidFill>
                <a:latin typeface="Lato"/>
              </a:rPr>
              <a:t>For more on the Angus Reid polling record, including State elections in the United States and Federal elections in the United Kingdom, </a:t>
            </a:r>
            <a:r>
              <a:rPr lang="en-US" b="1" dirty="0">
                <a:solidFill>
                  <a:srgbClr val="232323"/>
                </a:solidFill>
                <a:latin typeface="Lato"/>
                <a:hlinkClick r:id="rId2"/>
              </a:rPr>
              <a:t>please click here</a:t>
            </a:r>
            <a:endParaRPr lang="en-US" b="1" i="0" dirty="0">
              <a:solidFill>
                <a:srgbClr val="232323"/>
              </a:solidFill>
              <a:effectLst/>
              <a:latin typeface="Lato"/>
            </a:endParaRPr>
          </a:p>
        </p:txBody>
      </p:sp>
      <p:sp>
        <p:nvSpPr>
          <p:cNvPr id="5" name="Rectangle 4">
            <a:extLst>
              <a:ext uri="{FF2B5EF4-FFF2-40B4-BE49-F238E27FC236}">
                <a16:creationId xmlns:a16="http://schemas.microsoft.com/office/drawing/2014/main" id="{7164CD8C-46A2-48CF-82B2-4D4EAF7BDDE0}"/>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B78FB0A-B784-41FF-8017-CCAFF9BE6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7" name="TextBox 6">
            <a:extLst>
              <a:ext uri="{FF2B5EF4-FFF2-40B4-BE49-F238E27FC236}">
                <a16:creationId xmlns:a16="http://schemas.microsoft.com/office/drawing/2014/main" id="{4FC0101E-67CC-4AB0-8011-1132711C97F5}"/>
              </a:ext>
            </a:extLst>
          </p:cNvPr>
          <p:cNvSpPr txBox="1"/>
          <p:nvPr/>
        </p:nvSpPr>
        <p:spPr>
          <a:xfrm>
            <a:off x="2695014" y="5660287"/>
            <a:ext cx="7378943"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More International Results</a:t>
            </a:r>
            <a:endParaRPr lang="en-US" sz="4800" dirty="0">
              <a:latin typeface="Abadi Extra Light" panose="020B0204020104020204" pitchFamily="34" charset="0"/>
            </a:endParaRPr>
          </a:p>
        </p:txBody>
      </p:sp>
    </p:spTree>
    <p:extLst>
      <p:ext uri="{BB962C8B-B14F-4D97-AF65-F5344CB8AC3E}">
        <p14:creationId xmlns:p14="http://schemas.microsoft.com/office/powerpoint/2010/main" val="2153948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a:extLst>
            <a:ext uri="{FF2B5EF4-FFF2-40B4-BE49-F238E27FC236}">
              <a16:creationId xmlns:a16="http://schemas.microsoft.com/office/drawing/2014/main" id="{5CF7104C-946B-7B97-B11B-1D002736637C}"/>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7066718-DD67-F50C-32A5-524CADF73DA2}"/>
              </a:ext>
            </a:extLst>
          </p:cNvPr>
          <p:cNvGraphicFramePr>
            <a:graphicFrameLocks noGrp="1"/>
          </p:cNvGraphicFramePr>
          <p:nvPr>
            <p:extLst>
              <p:ext uri="{D42A27DB-BD31-4B8C-83A1-F6EECF244321}">
                <p14:modId xmlns:p14="http://schemas.microsoft.com/office/powerpoint/2010/main" val="2813873081"/>
              </p:ext>
            </p:extLst>
          </p:nvPr>
        </p:nvGraphicFramePr>
        <p:xfrm>
          <a:off x="1451514" y="1402316"/>
          <a:ext cx="9288972" cy="3597217"/>
        </p:xfrm>
        <a:graphic>
          <a:graphicData uri="http://schemas.openxmlformats.org/drawingml/2006/table">
            <a:tbl>
              <a:tblPr firstRow="1" firstCol="1">
                <a:tableStyleId>{5C22544A-7EE6-4342-B048-85BDC9FD1C3A}</a:tableStyleId>
              </a:tblPr>
              <a:tblGrid>
                <a:gridCol w="1032108">
                  <a:extLst>
                    <a:ext uri="{9D8B030D-6E8A-4147-A177-3AD203B41FA5}">
                      <a16:colId xmlns:a16="http://schemas.microsoft.com/office/drawing/2014/main" val="759672029"/>
                    </a:ext>
                  </a:extLst>
                </a:gridCol>
                <a:gridCol w="1179552">
                  <a:extLst>
                    <a:ext uri="{9D8B030D-6E8A-4147-A177-3AD203B41FA5}">
                      <a16:colId xmlns:a16="http://schemas.microsoft.com/office/drawing/2014/main" val="4200051971"/>
                    </a:ext>
                  </a:extLst>
                </a:gridCol>
                <a:gridCol w="1179552">
                  <a:extLst>
                    <a:ext uri="{9D8B030D-6E8A-4147-A177-3AD203B41FA5}">
                      <a16:colId xmlns:a16="http://schemas.microsoft.com/office/drawing/2014/main" val="2500795681"/>
                    </a:ext>
                  </a:extLst>
                </a:gridCol>
                <a:gridCol w="1179552">
                  <a:extLst>
                    <a:ext uri="{9D8B030D-6E8A-4147-A177-3AD203B41FA5}">
                      <a16:colId xmlns:a16="http://schemas.microsoft.com/office/drawing/2014/main" val="2701621518"/>
                    </a:ext>
                  </a:extLst>
                </a:gridCol>
                <a:gridCol w="1179552">
                  <a:extLst>
                    <a:ext uri="{9D8B030D-6E8A-4147-A177-3AD203B41FA5}">
                      <a16:colId xmlns:a16="http://schemas.microsoft.com/office/drawing/2014/main" val="3051759075"/>
                    </a:ext>
                  </a:extLst>
                </a:gridCol>
                <a:gridCol w="1179552">
                  <a:extLst>
                    <a:ext uri="{9D8B030D-6E8A-4147-A177-3AD203B41FA5}">
                      <a16:colId xmlns:a16="http://schemas.microsoft.com/office/drawing/2014/main" val="4068233712"/>
                    </a:ext>
                  </a:extLst>
                </a:gridCol>
                <a:gridCol w="1179552">
                  <a:extLst>
                    <a:ext uri="{9D8B030D-6E8A-4147-A177-3AD203B41FA5}">
                      <a16:colId xmlns:a16="http://schemas.microsoft.com/office/drawing/2014/main" val="75817913"/>
                    </a:ext>
                  </a:extLst>
                </a:gridCol>
                <a:gridCol w="1179552">
                  <a:extLst>
                    <a:ext uri="{9D8B030D-6E8A-4147-A177-3AD203B41FA5}">
                      <a16:colId xmlns:a16="http://schemas.microsoft.com/office/drawing/2014/main" val="3493387592"/>
                    </a:ext>
                  </a:extLst>
                </a:gridCol>
              </a:tblGrid>
              <a:tr h="1181467">
                <a:tc>
                  <a:txBody>
                    <a:bodyPr/>
                    <a:lstStyle/>
                    <a:p>
                      <a:pPr algn="ctr"/>
                      <a:endParaRPr lang="en-US" sz="18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LPC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CPC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BQ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Green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792023499"/>
                  </a:ext>
                </a:extLst>
              </a:tr>
              <a:tr h="1207875">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Actual</a:t>
                      </a:r>
                    </a:p>
                    <a:p>
                      <a:pPr algn="ctr"/>
                      <a:r>
                        <a:rPr lang="en-US" sz="1800" b="1" dirty="0">
                          <a:solidFill>
                            <a:schemeClr val="bg1"/>
                          </a:solidFill>
                          <a:latin typeface="Verdana Pro SemiBold" panose="020B0604020202020204" pitchFamily="34" charset="0"/>
                          <a:cs typeface="Kartika" panose="020B0502040204020203" pitchFamily="18" charset="0"/>
                        </a:rPr>
                        <a:t>Result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43.7%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41.3%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6.3%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6.3%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8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71483687"/>
                  </a:ext>
                </a:extLst>
              </a:tr>
              <a:tr h="1207875">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44%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Verdana Pro SemiBold" panose="020B0604020202020204" pitchFamily="34" charset="0"/>
                          <a:cs typeface="Kartika" panose="020B0502040204020203" pitchFamily="18"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u="sng" dirty="0">
                          <a:solidFill>
                            <a:schemeClr val="accent3">
                              <a:lumMod val="50000"/>
                            </a:schemeClr>
                          </a:solidFill>
                          <a:latin typeface="Verdana Pro SemiBold" panose="020B0604020202020204" pitchFamily="34" charset="0"/>
                          <a:cs typeface="Kartika" panose="020B0502040204020203" pitchFamily="18" charset="0"/>
                        </a:rPr>
                        <a:t>0.42%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46834844"/>
                  </a:ext>
                </a:extLst>
              </a:tr>
            </a:tbl>
          </a:graphicData>
        </a:graphic>
      </p:graphicFrame>
      <p:pic>
        <p:nvPicPr>
          <p:cNvPr id="11" name="Picture 10" descr="A close up of a logo&#10;&#10;Description automatically generated">
            <a:extLst>
              <a:ext uri="{FF2B5EF4-FFF2-40B4-BE49-F238E27FC236}">
                <a16:creationId xmlns:a16="http://schemas.microsoft.com/office/drawing/2014/main" id="{293A1DE0-FE28-9BF9-D417-86391C650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924" y="187123"/>
            <a:ext cx="877076" cy="877076"/>
          </a:xfrm>
          <a:prstGeom prst="rect">
            <a:avLst/>
          </a:prstGeom>
        </p:spPr>
      </p:pic>
      <p:sp>
        <p:nvSpPr>
          <p:cNvPr id="12" name="TextBox 11">
            <a:extLst>
              <a:ext uri="{FF2B5EF4-FFF2-40B4-BE49-F238E27FC236}">
                <a16:creationId xmlns:a16="http://schemas.microsoft.com/office/drawing/2014/main" id="{2EF2A779-AD94-F1C7-A36D-F300DF03A679}"/>
              </a:ext>
            </a:extLst>
          </p:cNvPr>
          <p:cNvSpPr txBox="1"/>
          <p:nvPr/>
        </p:nvSpPr>
        <p:spPr>
          <a:xfrm>
            <a:off x="-114409" y="235817"/>
            <a:ext cx="5333333" cy="984885"/>
          </a:xfrm>
          <a:prstGeom prst="rect">
            <a:avLst/>
          </a:prstGeom>
          <a:noFill/>
        </p:spPr>
        <p:txBody>
          <a:bodyPr wrap="square" rtlCol="0">
            <a:spAutoFit/>
          </a:bodyPr>
          <a:lstStyle/>
          <a:p>
            <a:pPr algn="ctr"/>
            <a:r>
              <a:rPr lang="en-US" sz="4000" dirty="0">
                <a:solidFill>
                  <a:schemeClr val="tx2"/>
                </a:solidFill>
                <a:latin typeface="Arial Nova" panose="020B0504020202020204" pitchFamily="34" charset="0"/>
                <a:cs typeface="Aparajita" panose="020B0502040204020203" pitchFamily="18" charset="0"/>
              </a:rPr>
              <a:t>Federal Election 2025</a:t>
            </a:r>
          </a:p>
          <a:p>
            <a:r>
              <a:rPr lang="en-US" dirty="0">
                <a:latin typeface="Abadi Extra Light" panose="020B0204020104020204" pitchFamily="34" charset="0"/>
              </a:rPr>
              <a:t> </a:t>
            </a:r>
          </a:p>
        </p:txBody>
      </p:sp>
      <p:sp>
        <p:nvSpPr>
          <p:cNvPr id="15" name="Rectangle 14">
            <a:extLst>
              <a:ext uri="{FF2B5EF4-FFF2-40B4-BE49-F238E27FC236}">
                <a16:creationId xmlns:a16="http://schemas.microsoft.com/office/drawing/2014/main" id="{0FBE3844-3CC3-F468-7811-996E20C6D2EF}"/>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F59ECEA2-6970-AC4C-0438-5E842A10D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7" name="TextBox 16">
            <a:extLst>
              <a:ext uri="{FF2B5EF4-FFF2-40B4-BE49-F238E27FC236}">
                <a16:creationId xmlns:a16="http://schemas.microsoft.com/office/drawing/2014/main" id="{624B0019-6F21-F18D-30D1-9D3A24450BE1}"/>
              </a:ext>
            </a:extLst>
          </p:cNvPr>
          <p:cNvSpPr txBox="1"/>
          <p:nvPr/>
        </p:nvSpPr>
        <p:spPr>
          <a:xfrm>
            <a:off x="3911682" y="5660287"/>
            <a:ext cx="4945585"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Federal Elections</a:t>
            </a:r>
            <a:endParaRPr lang="en-US" sz="4800" dirty="0">
              <a:latin typeface="Abadi Extra Light" panose="020B0204020104020204" pitchFamily="34" charset="0"/>
            </a:endParaRPr>
          </a:p>
        </p:txBody>
      </p:sp>
    </p:spTree>
    <p:extLst>
      <p:ext uri="{BB962C8B-B14F-4D97-AF65-F5344CB8AC3E}">
        <p14:creationId xmlns:p14="http://schemas.microsoft.com/office/powerpoint/2010/main" val="174070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4D1917D-1890-4694-B361-96548372798C}"/>
              </a:ext>
            </a:extLst>
          </p:cNvPr>
          <p:cNvGraphicFramePr>
            <a:graphicFrameLocks noGrp="1"/>
          </p:cNvGraphicFramePr>
          <p:nvPr>
            <p:extLst>
              <p:ext uri="{D42A27DB-BD31-4B8C-83A1-F6EECF244321}">
                <p14:modId xmlns:p14="http://schemas.microsoft.com/office/powerpoint/2010/main" val="2835862550"/>
              </p:ext>
            </p:extLst>
          </p:nvPr>
        </p:nvGraphicFramePr>
        <p:xfrm>
          <a:off x="878889" y="1377205"/>
          <a:ext cx="10227069" cy="3671457"/>
        </p:xfrm>
        <a:graphic>
          <a:graphicData uri="http://schemas.openxmlformats.org/drawingml/2006/table">
            <a:tbl>
              <a:tblPr firstRow="1" firstCol="1">
                <a:tableStyleId>{5C22544A-7EE6-4342-B048-85BDC9FD1C3A}</a:tableStyleId>
              </a:tblPr>
              <a:tblGrid>
                <a:gridCol w="1136341">
                  <a:extLst>
                    <a:ext uri="{9D8B030D-6E8A-4147-A177-3AD203B41FA5}">
                      <a16:colId xmlns:a16="http://schemas.microsoft.com/office/drawing/2014/main" val="759672029"/>
                    </a:ext>
                  </a:extLst>
                </a:gridCol>
                <a:gridCol w="1136341">
                  <a:extLst>
                    <a:ext uri="{9D8B030D-6E8A-4147-A177-3AD203B41FA5}">
                      <a16:colId xmlns:a16="http://schemas.microsoft.com/office/drawing/2014/main" val="4200051971"/>
                    </a:ext>
                  </a:extLst>
                </a:gridCol>
                <a:gridCol w="1136341">
                  <a:extLst>
                    <a:ext uri="{9D8B030D-6E8A-4147-A177-3AD203B41FA5}">
                      <a16:colId xmlns:a16="http://schemas.microsoft.com/office/drawing/2014/main" val="2500795681"/>
                    </a:ext>
                  </a:extLst>
                </a:gridCol>
                <a:gridCol w="1136341">
                  <a:extLst>
                    <a:ext uri="{9D8B030D-6E8A-4147-A177-3AD203B41FA5}">
                      <a16:colId xmlns:a16="http://schemas.microsoft.com/office/drawing/2014/main" val="2701621518"/>
                    </a:ext>
                  </a:extLst>
                </a:gridCol>
                <a:gridCol w="1136341">
                  <a:extLst>
                    <a:ext uri="{9D8B030D-6E8A-4147-A177-3AD203B41FA5}">
                      <a16:colId xmlns:a16="http://schemas.microsoft.com/office/drawing/2014/main" val="3051759075"/>
                    </a:ext>
                  </a:extLst>
                </a:gridCol>
                <a:gridCol w="1136341">
                  <a:extLst>
                    <a:ext uri="{9D8B030D-6E8A-4147-A177-3AD203B41FA5}">
                      <a16:colId xmlns:a16="http://schemas.microsoft.com/office/drawing/2014/main" val="4068233712"/>
                    </a:ext>
                  </a:extLst>
                </a:gridCol>
                <a:gridCol w="1136341">
                  <a:extLst>
                    <a:ext uri="{9D8B030D-6E8A-4147-A177-3AD203B41FA5}">
                      <a16:colId xmlns:a16="http://schemas.microsoft.com/office/drawing/2014/main" val="2136903506"/>
                    </a:ext>
                  </a:extLst>
                </a:gridCol>
                <a:gridCol w="1136341">
                  <a:extLst>
                    <a:ext uri="{9D8B030D-6E8A-4147-A177-3AD203B41FA5}">
                      <a16:colId xmlns:a16="http://schemas.microsoft.com/office/drawing/2014/main" val="75817913"/>
                    </a:ext>
                  </a:extLst>
                </a:gridCol>
                <a:gridCol w="1136341">
                  <a:extLst>
                    <a:ext uri="{9D8B030D-6E8A-4147-A177-3AD203B41FA5}">
                      <a16:colId xmlns:a16="http://schemas.microsoft.com/office/drawing/2014/main" val="3493387592"/>
                    </a:ext>
                  </a:extLst>
                </a:gridCol>
              </a:tblGrid>
              <a:tr h="1223819">
                <a:tc>
                  <a:txBody>
                    <a:bodyPr/>
                    <a:lstStyle/>
                    <a:p>
                      <a:pPr algn="ctr"/>
                      <a:endParaRPr lang="en-US" sz="18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LPC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CPC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BQ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PPC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Green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792023499"/>
                  </a:ext>
                </a:extLst>
              </a:tr>
              <a:tr h="1223819">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Actual</a:t>
                      </a:r>
                    </a:p>
                    <a:p>
                      <a:pPr algn="ctr"/>
                      <a:r>
                        <a:rPr lang="en-US" sz="1800" b="1" dirty="0">
                          <a:solidFill>
                            <a:schemeClr val="bg1"/>
                          </a:solidFill>
                          <a:latin typeface="Verdana Pro SemiBold" panose="020B0604020202020204" pitchFamily="34" charset="0"/>
                          <a:cs typeface="Kartika" panose="020B0502040204020203" pitchFamily="18" charset="0"/>
                        </a:rPr>
                        <a:t>Result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32.6%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33.7%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17.8%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7.7%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0.9%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8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71483687"/>
                  </a:ext>
                </a:extLst>
              </a:tr>
              <a:tr h="1223819">
                <a:tc>
                  <a:txBody>
                    <a:bodyPr/>
                    <a:lstStyle/>
                    <a:p>
                      <a:pPr algn="ctr"/>
                      <a:r>
                        <a:rPr lang="en-US" sz="18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dirty="0">
                          <a:solidFill>
                            <a:schemeClr val="tx1"/>
                          </a:solidFill>
                          <a:latin typeface="Verdana Pro SemiBold" panose="020B0604020202020204" pitchFamily="34" charset="0"/>
                          <a:cs typeface="Kartika" panose="020B0502040204020203" pitchFamily="18"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Verdana Pro SemiBold" panose="020B0604020202020204" pitchFamily="34" charset="0"/>
                          <a:cs typeface="Kartika" panose="020B0502040204020203" pitchFamily="18"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b="1" u="sng" dirty="0">
                          <a:solidFill>
                            <a:schemeClr val="accent3">
                              <a:lumMod val="50000"/>
                            </a:schemeClr>
                          </a:solidFill>
                          <a:latin typeface="Verdana Pro SemiBold" panose="020B0604020202020204" pitchFamily="34" charset="0"/>
                          <a:cs typeface="Kartika" panose="020B0502040204020203" pitchFamily="18"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46834844"/>
                  </a:ext>
                </a:extLst>
              </a:tr>
            </a:tbl>
          </a:graphicData>
        </a:graphic>
      </p:graphicFrame>
      <p:pic>
        <p:nvPicPr>
          <p:cNvPr id="11" name="Picture 10" descr="A close up of a logo&#10;&#10;Description automatically generated">
            <a:extLst>
              <a:ext uri="{FF2B5EF4-FFF2-40B4-BE49-F238E27FC236}">
                <a16:creationId xmlns:a16="http://schemas.microsoft.com/office/drawing/2014/main" id="{467D60B2-451B-4F00-A79C-75BA0BFF4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924" y="187123"/>
            <a:ext cx="877076" cy="877076"/>
          </a:xfrm>
          <a:prstGeom prst="rect">
            <a:avLst/>
          </a:prstGeom>
        </p:spPr>
      </p:pic>
      <p:sp>
        <p:nvSpPr>
          <p:cNvPr id="12" name="TextBox 11">
            <a:extLst>
              <a:ext uri="{FF2B5EF4-FFF2-40B4-BE49-F238E27FC236}">
                <a16:creationId xmlns:a16="http://schemas.microsoft.com/office/drawing/2014/main" id="{5586FDBA-07A0-4D06-8970-66FF6A49E59D}"/>
              </a:ext>
            </a:extLst>
          </p:cNvPr>
          <p:cNvSpPr txBox="1"/>
          <p:nvPr/>
        </p:nvSpPr>
        <p:spPr>
          <a:xfrm>
            <a:off x="-114409" y="235817"/>
            <a:ext cx="5333333" cy="984885"/>
          </a:xfrm>
          <a:prstGeom prst="rect">
            <a:avLst/>
          </a:prstGeom>
          <a:noFill/>
        </p:spPr>
        <p:txBody>
          <a:bodyPr wrap="square" rtlCol="0">
            <a:spAutoFit/>
          </a:bodyPr>
          <a:lstStyle/>
          <a:p>
            <a:pPr algn="ctr"/>
            <a:r>
              <a:rPr lang="en-US" sz="4000" dirty="0">
                <a:solidFill>
                  <a:schemeClr val="tx2"/>
                </a:solidFill>
                <a:latin typeface="Arial Nova" panose="020B0504020202020204" pitchFamily="34" charset="0"/>
                <a:cs typeface="Aparajita" panose="020B0502040204020203" pitchFamily="18" charset="0"/>
              </a:rPr>
              <a:t>Federal Election 2021</a:t>
            </a:r>
          </a:p>
          <a:p>
            <a:r>
              <a:rPr lang="en-US" dirty="0">
                <a:latin typeface="Abadi Extra Light" panose="020B0204020104020204" pitchFamily="34" charset="0"/>
              </a:rPr>
              <a:t> </a:t>
            </a:r>
          </a:p>
        </p:txBody>
      </p:sp>
      <p:sp>
        <p:nvSpPr>
          <p:cNvPr id="15" name="Rectangle 14">
            <a:extLst>
              <a:ext uri="{FF2B5EF4-FFF2-40B4-BE49-F238E27FC236}">
                <a16:creationId xmlns:a16="http://schemas.microsoft.com/office/drawing/2014/main" id="{8BEC66BD-8008-481B-82A2-583C2CA1EDC0}"/>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BC268200-52E0-49E5-B925-73979925A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7" name="TextBox 16">
            <a:extLst>
              <a:ext uri="{FF2B5EF4-FFF2-40B4-BE49-F238E27FC236}">
                <a16:creationId xmlns:a16="http://schemas.microsoft.com/office/drawing/2014/main" id="{A3ED0193-1C0C-4A86-8F76-CC644785F9A3}"/>
              </a:ext>
            </a:extLst>
          </p:cNvPr>
          <p:cNvSpPr txBox="1"/>
          <p:nvPr/>
        </p:nvSpPr>
        <p:spPr>
          <a:xfrm>
            <a:off x="3911682" y="5660287"/>
            <a:ext cx="4945585"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Federal Elections</a:t>
            </a:r>
            <a:endParaRPr lang="en-US" sz="4800" dirty="0">
              <a:latin typeface="Abadi Extra Light" panose="020B0204020104020204" pitchFamily="34" charset="0"/>
            </a:endParaRPr>
          </a:p>
        </p:txBody>
      </p:sp>
    </p:spTree>
    <p:extLst>
      <p:ext uri="{BB962C8B-B14F-4D97-AF65-F5344CB8AC3E}">
        <p14:creationId xmlns:p14="http://schemas.microsoft.com/office/powerpoint/2010/main" val="340540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4D1917D-1890-4694-B361-96548372798C}"/>
              </a:ext>
            </a:extLst>
          </p:cNvPr>
          <p:cNvGraphicFramePr>
            <a:graphicFrameLocks noGrp="1"/>
          </p:cNvGraphicFramePr>
          <p:nvPr/>
        </p:nvGraphicFramePr>
        <p:xfrm>
          <a:off x="1833374" y="1377205"/>
          <a:ext cx="8525251" cy="3398980"/>
        </p:xfrm>
        <a:graphic>
          <a:graphicData uri="http://schemas.openxmlformats.org/drawingml/2006/table">
            <a:tbl>
              <a:tblPr firstRow="1" firstCol="1">
                <a:tableStyleId>{5C22544A-7EE6-4342-B048-85BDC9FD1C3A}</a:tableStyleId>
              </a:tblPr>
              <a:tblGrid>
                <a:gridCol w="1217893">
                  <a:extLst>
                    <a:ext uri="{9D8B030D-6E8A-4147-A177-3AD203B41FA5}">
                      <a16:colId xmlns:a16="http://schemas.microsoft.com/office/drawing/2014/main" val="759672029"/>
                    </a:ext>
                  </a:extLst>
                </a:gridCol>
                <a:gridCol w="1217893">
                  <a:extLst>
                    <a:ext uri="{9D8B030D-6E8A-4147-A177-3AD203B41FA5}">
                      <a16:colId xmlns:a16="http://schemas.microsoft.com/office/drawing/2014/main" val="4200051971"/>
                    </a:ext>
                  </a:extLst>
                </a:gridCol>
                <a:gridCol w="1217893">
                  <a:extLst>
                    <a:ext uri="{9D8B030D-6E8A-4147-A177-3AD203B41FA5}">
                      <a16:colId xmlns:a16="http://schemas.microsoft.com/office/drawing/2014/main" val="2500795681"/>
                    </a:ext>
                  </a:extLst>
                </a:gridCol>
                <a:gridCol w="1217893">
                  <a:extLst>
                    <a:ext uri="{9D8B030D-6E8A-4147-A177-3AD203B41FA5}">
                      <a16:colId xmlns:a16="http://schemas.microsoft.com/office/drawing/2014/main" val="2701621518"/>
                    </a:ext>
                  </a:extLst>
                </a:gridCol>
                <a:gridCol w="1217893">
                  <a:extLst>
                    <a:ext uri="{9D8B030D-6E8A-4147-A177-3AD203B41FA5}">
                      <a16:colId xmlns:a16="http://schemas.microsoft.com/office/drawing/2014/main" val="3051759075"/>
                    </a:ext>
                  </a:extLst>
                </a:gridCol>
                <a:gridCol w="1217893">
                  <a:extLst>
                    <a:ext uri="{9D8B030D-6E8A-4147-A177-3AD203B41FA5}">
                      <a16:colId xmlns:a16="http://schemas.microsoft.com/office/drawing/2014/main" val="4068233712"/>
                    </a:ext>
                  </a:extLst>
                </a:gridCol>
                <a:gridCol w="1217893">
                  <a:extLst>
                    <a:ext uri="{9D8B030D-6E8A-4147-A177-3AD203B41FA5}">
                      <a16:colId xmlns:a16="http://schemas.microsoft.com/office/drawing/2014/main" val="75817913"/>
                    </a:ext>
                  </a:extLst>
                </a:gridCol>
              </a:tblGrid>
              <a:tr h="700020">
                <a:tc>
                  <a:txBody>
                    <a:bodyPr/>
                    <a:lstStyle/>
                    <a:p>
                      <a:pPr algn="ctr"/>
                      <a:endParaRPr lang="en-US"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LPC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CPC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BQ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Green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792023499"/>
                  </a:ext>
                </a:extLst>
              </a:tr>
              <a:tr h="1349480">
                <a:tc>
                  <a:txBody>
                    <a:bodyPr/>
                    <a:lstStyle/>
                    <a:p>
                      <a:pPr algn="ctr"/>
                      <a:r>
                        <a:rPr lang="en-US" b="1" dirty="0">
                          <a:solidFill>
                            <a:schemeClr val="bg1"/>
                          </a:solidFill>
                          <a:latin typeface="Verdana Pro SemiBold" panose="020B0604020202020204" pitchFamily="34" charset="0"/>
                          <a:cs typeface="Kartika" panose="020B0502040204020203" pitchFamily="18" charset="0"/>
                        </a:rPr>
                        <a:t>Actual</a:t>
                      </a:r>
                    </a:p>
                    <a:p>
                      <a:pPr algn="ctr"/>
                      <a:r>
                        <a:rPr lang="en-US" b="1" dirty="0">
                          <a:solidFill>
                            <a:schemeClr val="bg1"/>
                          </a:solidFill>
                          <a:latin typeface="Verdana Pro SemiBold" panose="020B0604020202020204" pitchFamily="34" charset="0"/>
                          <a:cs typeface="Kartika" panose="020B0502040204020203" pitchFamily="18" charset="0"/>
                        </a:rPr>
                        <a:t>Result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71483687"/>
                  </a:ext>
                </a:extLst>
              </a:tr>
              <a:tr h="1349480">
                <a:tc>
                  <a:txBody>
                    <a:bodyPr/>
                    <a:lstStyle/>
                    <a:p>
                      <a:pPr algn="ctr"/>
                      <a:r>
                        <a:rPr lang="en-US"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u="sng" dirty="0">
                          <a:solidFill>
                            <a:schemeClr val="accent3">
                              <a:lumMod val="50000"/>
                            </a:schemeClr>
                          </a:solidFill>
                          <a:latin typeface="Verdana Pro SemiBold" panose="020B0604020202020204" pitchFamily="34" charset="0"/>
                          <a:cs typeface="Kartika" panose="020B0502040204020203" pitchFamily="18" charset="0"/>
                        </a:rPr>
                        <a:t>-2.0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46834844"/>
                  </a:ext>
                </a:extLst>
              </a:tr>
            </a:tbl>
          </a:graphicData>
        </a:graphic>
      </p:graphicFrame>
      <p:pic>
        <p:nvPicPr>
          <p:cNvPr id="11" name="Picture 10" descr="A close up of a logo&#10;&#10;Description automatically generated">
            <a:extLst>
              <a:ext uri="{FF2B5EF4-FFF2-40B4-BE49-F238E27FC236}">
                <a16:creationId xmlns:a16="http://schemas.microsoft.com/office/drawing/2014/main" id="{467D60B2-451B-4F00-A79C-75BA0BFF4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924" y="187123"/>
            <a:ext cx="877076" cy="877076"/>
          </a:xfrm>
          <a:prstGeom prst="rect">
            <a:avLst/>
          </a:prstGeom>
        </p:spPr>
      </p:pic>
      <p:sp>
        <p:nvSpPr>
          <p:cNvPr id="12" name="TextBox 11">
            <a:extLst>
              <a:ext uri="{FF2B5EF4-FFF2-40B4-BE49-F238E27FC236}">
                <a16:creationId xmlns:a16="http://schemas.microsoft.com/office/drawing/2014/main" id="{5586FDBA-07A0-4D06-8970-66FF6A49E59D}"/>
              </a:ext>
            </a:extLst>
          </p:cNvPr>
          <p:cNvSpPr txBox="1"/>
          <p:nvPr/>
        </p:nvSpPr>
        <p:spPr>
          <a:xfrm>
            <a:off x="-114409" y="235817"/>
            <a:ext cx="5333333" cy="984885"/>
          </a:xfrm>
          <a:prstGeom prst="rect">
            <a:avLst/>
          </a:prstGeom>
          <a:noFill/>
        </p:spPr>
        <p:txBody>
          <a:bodyPr wrap="square" rtlCol="0">
            <a:spAutoFit/>
          </a:bodyPr>
          <a:lstStyle/>
          <a:p>
            <a:pPr algn="ctr"/>
            <a:r>
              <a:rPr lang="en-US" sz="4000" dirty="0">
                <a:solidFill>
                  <a:schemeClr val="tx2"/>
                </a:solidFill>
                <a:latin typeface="Arial Nova" panose="020B0504020202020204" pitchFamily="34" charset="0"/>
                <a:cs typeface="Aparajita" panose="020B0502040204020203" pitchFamily="18" charset="0"/>
              </a:rPr>
              <a:t>Federal Election 2019</a:t>
            </a:r>
          </a:p>
          <a:p>
            <a:r>
              <a:rPr lang="en-US" dirty="0">
                <a:latin typeface="Abadi Extra Light" panose="020B0204020104020204" pitchFamily="34" charset="0"/>
              </a:rPr>
              <a:t> </a:t>
            </a:r>
          </a:p>
        </p:txBody>
      </p:sp>
      <p:sp>
        <p:nvSpPr>
          <p:cNvPr id="15" name="Rectangle 14">
            <a:extLst>
              <a:ext uri="{FF2B5EF4-FFF2-40B4-BE49-F238E27FC236}">
                <a16:creationId xmlns:a16="http://schemas.microsoft.com/office/drawing/2014/main" id="{8BEC66BD-8008-481B-82A2-583C2CA1EDC0}"/>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BC268200-52E0-49E5-B925-73979925A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7" name="TextBox 16">
            <a:extLst>
              <a:ext uri="{FF2B5EF4-FFF2-40B4-BE49-F238E27FC236}">
                <a16:creationId xmlns:a16="http://schemas.microsoft.com/office/drawing/2014/main" id="{A3ED0193-1C0C-4A86-8F76-CC644785F9A3}"/>
              </a:ext>
            </a:extLst>
          </p:cNvPr>
          <p:cNvSpPr txBox="1"/>
          <p:nvPr/>
        </p:nvSpPr>
        <p:spPr>
          <a:xfrm>
            <a:off x="3911682" y="5660287"/>
            <a:ext cx="4945585"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Federal Elections</a:t>
            </a:r>
            <a:endParaRPr lang="en-US" sz="4800" dirty="0">
              <a:latin typeface="Abadi Extra Light" panose="020B0204020104020204" pitchFamily="34" charset="0"/>
            </a:endParaRPr>
          </a:p>
        </p:txBody>
      </p:sp>
    </p:spTree>
    <p:extLst>
      <p:ext uri="{BB962C8B-B14F-4D97-AF65-F5344CB8AC3E}">
        <p14:creationId xmlns:p14="http://schemas.microsoft.com/office/powerpoint/2010/main" val="135872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4D1917D-1890-4694-B361-96548372798C}"/>
              </a:ext>
            </a:extLst>
          </p:cNvPr>
          <p:cNvGraphicFramePr>
            <a:graphicFrameLocks noGrp="1"/>
          </p:cNvGraphicFramePr>
          <p:nvPr/>
        </p:nvGraphicFramePr>
        <p:xfrm>
          <a:off x="1833374" y="1377205"/>
          <a:ext cx="8525251" cy="3398980"/>
        </p:xfrm>
        <a:graphic>
          <a:graphicData uri="http://schemas.openxmlformats.org/drawingml/2006/table">
            <a:tbl>
              <a:tblPr firstRow="1" firstCol="1">
                <a:tableStyleId>{5C22544A-7EE6-4342-B048-85BDC9FD1C3A}</a:tableStyleId>
              </a:tblPr>
              <a:tblGrid>
                <a:gridCol w="1217893">
                  <a:extLst>
                    <a:ext uri="{9D8B030D-6E8A-4147-A177-3AD203B41FA5}">
                      <a16:colId xmlns:a16="http://schemas.microsoft.com/office/drawing/2014/main" val="759672029"/>
                    </a:ext>
                  </a:extLst>
                </a:gridCol>
                <a:gridCol w="1217893">
                  <a:extLst>
                    <a:ext uri="{9D8B030D-6E8A-4147-A177-3AD203B41FA5}">
                      <a16:colId xmlns:a16="http://schemas.microsoft.com/office/drawing/2014/main" val="4200051971"/>
                    </a:ext>
                  </a:extLst>
                </a:gridCol>
                <a:gridCol w="1217893">
                  <a:extLst>
                    <a:ext uri="{9D8B030D-6E8A-4147-A177-3AD203B41FA5}">
                      <a16:colId xmlns:a16="http://schemas.microsoft.com/office/drawing/2014/main" val="2500795681"/>
                    </a:ext>
                  </a:extLst>
                </a:gridCol>
                <a:gridCol w="1217893">
                  <a:extLst>
                    <a:ext uri="{9D8B030D-6E8A-4147-A177-3AD203B41FA5}">
                      <a16:colId xmlns:a16="http://schemas.microsoft.com/office/drawing/2014/main" val="2701621518"/>
                    </a:ext>
                  </a:extLst>
                </a:gridCol>
                <a:gridCol w="1217893">
                  <a:extLst>
                    <a:ext uri="{9D8B030D-6E8A-4147-A177-3AD203B41FA5}">
                      <a16:colId xmlns:a16="http://schemas.microsoft.com/office/drawing/2014/main" val="3051759075"/>
                    </a:ext>
                  </a:extLst>
                </a:gridCol>
                <a:gridCol w="1217893">
                  <a:extLst>
                    <a:ext uri="{9D8B030D-6E8A-4147-A177-3AD203B41FA5}">
                      <a16:colId xmlns:a16="http://schemas.microsoft.com/office/drawing/2014/main" val="4068233712"/>
                    </a:ext>
                  </a:extLst>
                </a:gridCol>
                <a:gridCol w="1217893">
                  <a:extLst>
                    <a:ext uri="{9D8B030D-6E8A-4147-A177-3AD203B41FA5}">
                      <a16:colId xmlns:a16="http://schemas.microsoft.com/office/drawing/2014/main" val="75817913"/>
                    </a:ext>
                  </a:extLst>
                </a:gridCol>
              </a:tblGrid>
              <a:tr h="700020">
                <a:tc>
                  <a:txBody>
                    <a:bodyPr/>
                    <a:lstStyle/>
                    <a:p>
                      <a:pPr algn="ctr"/>
                      <a:endParaRPr lang="en-US"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LPC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CPC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BQ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Green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792023499"/>
                  </a:ext>
                </a:extLst>
              </a:tr>
              <a:tr h="1349480">
                <a:tc>
                  <a:txBody>
                    <a:bodyPr/>
                    <a:lstStyle/>
                    <a:p>
                      <a:pPr algn="ctr"/>
                      <a:r>
                        <a:rPr lang="en-US" b="1" dirty="0">
                          <a:solidFill>
                            <a:schemeClr val="bg1"/>
                          </a:solidFill>
                          <a:latin typeface="Verdana Pro SemiBold" panose="020B0604020202020204" pitchFamily="34" charset="0"/>
                          <a:cs typeface="Kartika" panose="020B0502040204020203" pitchFamily="18" charset="0"/>
                        </a:rPr>
                        <a:t>Actual</a:t>
                      </a:r>
                    </a:p>
                    <a:p>
                      <a:pPr algn="ctr"/>
                      <a:r>
                        <a:rPr lang="en-US" b="1" dirty="0">
                          <a:solidFill>
                            <a:schemeClr val="bg1"/>
                          </a:solidFill>
                          <a:latin typeface="Verdana Pro SemiBold" panose="020B0604020202020204" pitchFamily="34" charset="0"/>
                          <a:cs typeface="Kartika" panose="020B0502040204020203" pitchFamily="18" charset="0"/>
                        </a:rPr>
                        <a:t>Result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39%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71483687"/>
                  </a:ext>
                </a:extLst>
              </a:tr>
              <a:tr h="1349480">
                <a:tc>
                  <a:txBody>
                    <a:bodyPr/>
                    <a:lstStyle/>
                    <a:p>
                      <a:pPr algn="ctr"/>
                      <a:r>
                        <a:rPr lang="en-US"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31%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u="sng" dirty="0">
                          <a:solidFill>
                            <a:schemeClr val="accent3">
                              <a:lumMod val="50000"/>
                            </a:schemeClr>
                          </a:solidFill>
                          <a:latin typeface="Verdana Pro SemiBold" panose="020B0604020202020204" pitchFamily="34" charset="0"/>
                          <a:cs typeface="Kartika" panose="020B0502040204020203" pitchFamily="18" charset="0"/>
                        </a:rPr>
                        <a:t>-1.8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46834844"/>
                  </a:ext>
                </a:extLst>
              </a:tr>
            </a:tbl>
          </a:graphicData>
        </a:graphic>
      </p:graphicFrame>
      <p:pic>
        <p:nvPicPr>
          <p:cNvPr id="11" name="Picture 10" descr="A close up of a logo&#10;&#10;Description automatically generated">
            <a:extLst>
              <a:ext uri="{FF2B5EF4-FFF2-40B4-BE49-F238E27FC236}">
                <a16:creationId xmlns:a16="http://schemas.microsoft.com/office/drawing/2014/main" id="{467D60B2-451B-4F00-A79C-75BA0BFF4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924" y="187123"/>
            <a:ext cx="877076" cy="877076"/>
          </a:xfrm>
          <a:prstGeom prst="rect">
            <a:avLst/>
          </a:prstGeom>
        </p:spPr>
      </p:pic>
      <p:sp>
        <p:nvSpPr>
          <p:cNvPr id="12" name="TextBox 11">
            <a:extLst>
              <a:ext uri="{FF2B5EF4-FFF2-40B4-BE49-F238E27FC236}">
                <a16:creationId xmlns:a16="http://schemas.microsoft.com/office/drawing/2014/main" id="{5586FDBA-07A0-4D06-8970-66FF6A49E59D}"/>
              </a:ext>
            </a:extLst>
          </p:cNvPr>
          <p:cNvSpPr txBox="1"/>
          <p:nvPr/>
        </p:nvSpPr>
        <p:spPr>
          <a:xfrm>
            <a:off x="-114409" y="235817"/>
            <a:ext cx="5333333" cy="984885"/>
          </a:xfrm>
          <a:prstGeom prst="rect">
            <a:avLst/>
          </a:prstGeom>
          <a:noFill/>
        </p:spPr>
        <p:txBody>
          <a:bodyPr wrap="square" rtlCol="0">
            <a:spAutoFit/>
          </a:bodyPr>
          <a:lstStyle/>
          <a:p>
            <a:pPr algn="ctr"/>
            <a:r>
              <a:rPr lang="en-US" sz="4000" dirty="0">
                <a:solidFill>
                  <a:schemeClr val="tx2"/>
                </a:solidFill>
                <a:latin typeface="Arial Nova" panose="020B0504020202020204" pitchFamily="34" charset="0"/>
                <a:cs typeface="Aparajita" panose="020B0502040204020203" pitchFamily="18" charset="0"/>
              </a:rPr>
              <a:t>Federal Election 2015</a:t>
            </a:r>
          </a:p>
          <a:p>
            <a:r>
              <a:rPr lang="en-US" dirty="0">
                <a:latin typeface="Abadi Extra Light" panose="020B0204020104020204" pitchFamily="34" charset="0"/>
              </a:rPr>
              <a:t> </a:t>
            </a:r>
          </a:p>
        </p:txBody>
      </p:sp>
      <p:sp>
        <p:nvSpPr>
          <p:cNvPr id="15" name="Rectangle 14">
            <a:extLst>
              <a:ext uri="{FF2B5EF4-FFF2-40B4-BE49-F238E27FC236}">
                <a16:creationId xmlns:a16="http://schemas.microsoft.com/office/drawing/2014/main" id="{8BEC66BD-8008-481B-82A2-583C2CA1EDC0}"/>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BC268200-52E0-49E5-B925-73979925A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7" name="TextBox 16">
            <a:extLst>
              <a:ext uri="{FF2B5EF4-FFF2-40B4-BE49-F238E27FC236}">
                <a16:creationId xmlns:a16="http://schemas.microsoft.com/office/drawing/2014/main" id="{A3ED0193-1C0C-4A86-8F76-CC644785F9A3}"/>
              </a:ext>
            </a:extLst>
          </p:cNvPr>
          <p:cNvSpPr txBox="1"/>
          <p:nvPr/>
        </p:nvSpPr>
        <p:spPr>
          <a:xfrm>
            <a:off x="3911682" y="5660287"/>
            <a:ext cx="4945585"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Federal Elections</a:t>
            </a:r>
            <a:endParaRPr lang="en-US" sz="4800" dirty="0">
              <a:latin typeface="Abadi Extra Light" panose="020B0204020104020204" pitchFamily="34" charset="0"/>
            </a:endParaRPr>
          </a:p>
        </p:txBody>
      </p:sp>
    </p:spTree>
    <p:extLst>
      <p:ext uri="{BB962C8B-B14F-4D97-AF65-F5344CB8AC3E}">
        <p14:creationId xmlns:p14="http://schemas.microsoft.com/office/powerpoint/2010/main" val="231887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4D1917D-1890-4694-B361-96548372798C}"/>
              </a:ext>
            </a:extLst>
          </p:cNvPr>
          <p:cNvGraphicFramePr>
            <a:graphicFrameLocks noGrp="1"/>
          </p:cNvGraphicFramePr>
          <p:nvPr>
            <p:extLst>
              <p:ext uri="{D42A27DB-BD31-4B8C-83A1-F6EECF244321}">
                <p14:modId xmlns:p14="http://schemas.microsoft.com/office/powerpoint/2010/main" val="1697873703"/>
              </p:ext>
            </p:extLst>
          </p:nvPr>
        </p:nvGraphicFramePr>
        <p:xfrm>
          <a:off x="1833374" y="1377205"/>
          <a:ext cx="8525251" cy="3407859"/>
        </p:xfrm>
        <a:graphic>
          <a:graphicData uri="http://schemas.openxmlformats.org/drawingml/2006/table">
            <a:tbl>
              <a:tblPr firstRow="1" firstCol="1">
                <a:tableStyleId>{5C22544A-7EE6-4342-B048-85BDC9FD1C3A}</a:tableStyleId>
              </a:tblPr>
              <a:tblGrid>
                <a:gridCol w="1217893">
                  <a:extLst>
                    <a:ext uri="{9D8B030D-6E8A-4147-A177-3AD203B41FA5}">
                      <a16:colId xmlns:a16="http://schemas.microsoft.com/office/drawing/2014/main" val="759672029"/>
                    </a:ext>
                  </a:extLst>
                </a:gridCol>
                <a:gridCol w="1217893">
                  <a:extLst>
                    <a:ext uri="{9D8B030D-6E8A-4147-A177-3AD203B41FA5}">
                      <a16:colId xmlns:a16="http://schemas.microsoft.com/office/drawing/2014/main" val="4200051971"/>
                    </a:ext>
                  </a:extLst>
                </a:gridCol>
                <a:gridCol w="1217893">
                  <a:extLst>
                    <a:ext uri="{9D8B030D-6E8A-4147-A177-3AD203B41FA5}">
                      <a16:colId xmlns:a16="http://schemas.microsoft.com/office/drawing/2014/main" val="2500795681"/>
                    </a:ext>
                  </a:extLst>
                </a:gridCol>
                <a:gridCol w="1217893">
                  <a:extLst>
                    <a:ext uri="{9D8B030D-6E8A-4147-A177-3AD203B41FA5}">
                      <a16:colId xmlns:a16="http://schemas.microsoft.com/office/drawing/2014/main" val="2701621518"/>
                    </a:ext>
                  </a:extLst>
                </a:gridCol>
                <a:gridCol w="1217893">
                  <a:extLst>
                    <a:ext uri="{9D8B030D-6E8A-4147-A177-3AD203B41FA5}">
                      <a16:colId xmlns:a16="http://schemas.microsoft.com/office/drawing/2014/main" val="3051759075"/>
                    </a:ext>
                  </a:extLst>
                </a:gridCol>
                <a:gridCol w="1217893">
                  <a:extLst>
                    <a:ext uri="{9D8B030D-6E8A-4147-A177-3AD203B41FA5}">
                      <a16:colId xmlns:a16="http://schemas.microsoft.com/office/drawing/2014/main" val="4068233712"/>
                    </a:ext>
                  </a:extLst>
                </a:gridCol>
                <a:gridCol w="1217893">
                  <a:extLst>
                    <a:ext uri="{9D8B030D-6E8A-4147-A177-3AD203B41FA5}">
                      <a16:colId xmlns:a16="http://schemas.microsoft.com/office/drawing/2014/main" val="75817913"/>
                    </a:ext>
                  </a:extLst>
                </a:gridCol>
              </a:tblGrid>
              <a:tr h="701849">
                <a:tc>
                  <a:txBody>
                    <a:bodyPr/>
                    <a:lstStyle/>
                    <a:p>
                      <a:pPr algn="ctr"/>
                      <a:endParaRPr lang="en-US"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CPC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LPC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BQ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Green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792023499"/>
                  </a:ext>
                </a:extLst>
              </a:tr>
              <a:tr h="1353005">
                <a:tc>
                  <a:txBody>
                    <a:bodyPr/>
                    <a:lstStyle/>
                    <a:p>
                      <a:pPr algn="ctr"/>
                      <a:r>
                        <a:rPr lang="en-US" b="1" dirty="0">
                          <a:solidFill>
                            <a:schemeClr val="bg1"/>
                          </a:solidFill>
                          <a:latin typeface="Verdana Pro SemiBold" panose="020B0604020202020204" pitchFamily="34" charset="0"/>
                          <a:cs typeface="Kartika" panose="020B0502040204020203" pitchFamily="18" charset="0"/>
                        </a:rPr>
                        <a:t>Actual</a:t>
                      </a:r>
                    </a:p>
                    <a:p>
                      <a:pPr algn="ctr"/>
                      <a:r>
                        <a:rPr lang="en-US" b="1" dirty="0">
                          <a:solidFill>
                            <a:schemeClr val="bg1"/>
                          </a:solidFill>
                          <a:latin typeface="Verdana Pro SemiBold" panose="020B0604020202020204" pitchFamily="34" charset="0"/>
                          <a:cs typeface="Kartika" panose="020B0502040204020203" pitchFamily="18" charset="0"/>
                        </a:rPr>
                        <a:t>Result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31%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71483687"/>
                  </a:ext>
                </a:extLst>
              </a:tr>
              <a:tr h="1353005">
                <a:tc>
                  <a:txBody>
                    <a:bodyPr/>
                    <a:lstStyle/>
                    <a:p>
                      <a:pPr algn="ctr"/>
                      <a:r>
                        <a:rPr lang="en-US"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u="sng" dirty="0">
                          <a:solidFill>
                            <a:schemeClr val="accent3">
                              <a:lumMod val="50000"/>
                            </a:schemeClr>
                          </a:solidFill>
                          <a:latin typeface="Verdana Pro SemiBold" panose="020B0604020202020204" pitchFamily="34" charset="0"/>
                          <a:cs typeface="Kartika" panose="020B0502040204020203" pitchFamily="18"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46834844"/>
                  </a:ext>
                </a:extLst>
              </a:tr>
            </a:tbl>
          </a:graphicData>
        </a:graphic>
      </p:graphicFrame>
      <p:pic>
        <p:nvPicPr>
          <p:cNvPr id="8" name="Picture 7" descr="A close up of a logo&#10;&#10;Description automatically generated">
            <a:extLst>
              <a:ext uri="{FF2B5EF4-FFF2-40B4-BE49-F238E27FC236}">
                <a16:creationId xmlns:a16="http://schemas.microsoft.com/office/drawing/2014/main" id="{8709ECE8-B065-4F68-AF8E-F9147669C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924" y="187123"/>
            <a:ext cx="877076" cy="877076"/>
          </a:xfrm>
          <a:prstGeom prst="rect">
            <a:avLst/>
          </a:prstGeom>
        </p:spPr>
      </p:pic>
      <p:sp>
        <p:nvSpPr>
          <p:cNvPr id="9" name="TextBox 8">
            <a:extLst>
              <a:ext uri="{FF2B5EF4-FFF2-40B4-BE49-F238E27FC236}">
                <a16:creationId xmlns:a16="http://schemas.microsoft.com/office/drawing/2014/main" id="{BF3305CF-C185-443F-A615-68056D1A80CA}"/>
              </a:ext>
            </a:extLst>
          </p:cNvPr>
          <p:cNvSpPr txBox="1"/>
          <p:nvPr/>
        </p:nvSpPr>
        <p:spPr>
          <a:xfrm>
            <a:off x="-114409" y="235817"/>
            <a:ext cx="5333333" cy="984885"/>
          </a:xfrm>
          <a:prstGeom prst="rect">
            <a:avLst/>
          </a:prstGeom>
          <a:noFill/>
        </p:spPr>
        <p:txBody>
          <a:bodyPr wrap="square" rtlCol="0">
            <a:spAutoFit/>
          </a:bodyPr>
          <a:lstStyle/>
          <a:p>
            <a:pPr algn="ctr"/>
            <a:r>
              <a:rPr lang="en-US" sz="4000" dirty="0">
                <a:solidFill>
                  <a:schemeClr val="tx2"/>
                </a:solidFill>
                <a:latin typeface="Arial Nova" panose="020B0504020202020204" pitchFamily="34" charset="0"/>
                <a:cs typeface="Aparajita" panose="020B0502040204020203" pitchFamily="18" charset="0"/>
              </a:rPr>
              <a:t>Federal Election 2011</a:t>
            </a:r>
          </a:p>
          <a:p>
            <a:r>
              <a:rPr lang="en-US" dirty="0">
                <a:latin typeface="Abadi Extra Light" panose="020B0204020104020204" pitchFamily="34" charset="0"/>
              </a:rPr>
              <a:t> </a:t>
            </a:r>
          </a:p>
        </p:txBody>
      </p:sp>
      <p:sp>
        <p:nvSpPr>
          <p:cNvPr id="14" name="Rectangle 13">
            <a:extLst>
              <a:ext uri="{FF2B5EF4-FFF2-40B4-BE49-F238E27FC236}">
                <a16:creationId xmlns:a16="http://schemas.microsoft.com/office/drawing/2014/main" id="{9001A4C3-8216-4008-8EAB-9BC0C0820F59}"/>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292ECF49-C2C6-44CA-88ED-C13856504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6" name="TextBox 15">
            <a:extLst>
              <a:ext uri="{FF2B5EF4-FFF2-40B4-BE49-F238E27FC236}">
                <a16:creationId xmlns:a16="http://schemas.microsoft.com/office/drawing/2014/main" id="{D54025EA-851C-4E6A-B5C1-D6C255857C2A}"/>
              </a:ext>
            </a:extLst>
          </p:cNvPr>
          <p:cNvSpPr txBox="1"/>
          <p:nvPr/>
        </p:nvSpPr>
        <p:spPr>
          <a:xfrm>
            <a:off x="3911681" y="5660287"/>
            <a:ext cx="4945585"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Federal Elections</a:t>
            </a:r>
            <a:endParaRPr lang="en-US" sz="4800" dirty="0">
              <a:latin typeface="Abadi Extra Light" panose="020B0204020104020204" pitchFamily="34" charset="0"/>
            </a:endParaRPr>
          </a:p>
        </p:txBody>
      </p:sp>
    </p:spTree>
    <p:extLst>
      <p:ext uri="{BB962C8B-B14F-4D97-AF65-F5344CB8AC3E}">
        <p14:creationId xmlns:p14="http://schemas.microsoft.com/office/powerpoint/2010/main" val="1575777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AF2F6600-E6B2-4990-84EF-F0E1935E1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924" y="187123"/>
            <a:ext cx="877076" cy="877076"/>
          </a:xfrm>
          <a:prstGeom prst="rect">
            <a:avLst/>
          </a:prstGeom>
        </p:spPr>
      </p:pic>
      <p:graphicFrame>
        <p:nvGraphicFramePr>
          <p:cNvPr id="6" name="Table 5">
            <a:extLst>
              <a:ext uri="{FF2B5EF4-FFF2-40B4-BE49-F238E27FC236}">
                <a16:creationId xmlns:a16="http://schemas.microsoft.com/office/drawing/2014/main" id="{D4D1917D-1890-4694-B361-96548372798C}"/>
              </a:ext>
            </a:extLst>
          </p:cNvPr>
          <p:cNvGraphicFramePr>
            <a:graphicFrameLocks noGrp="1"/>
          </p:cNvGraphicFramePr>
          <p:nvPr>
            <p:extLst>
              <p:ext uri="{D42A27DB-BD31-4B8C-83A1-F6EECF244321}">
                <p14:modId xmlns:p14="http://schemas.microsoft.com/office/powerpoint/2010/main" val="4260947685"/>
              </p:ext>
            </p:extLst>
          </p:nvPr>
        </p:nvGraphicFramePr>
        <p:xfrm>
          <a:off x="1833375" y="1377206"/>
          <a:ext cx="8509109" cy="3407859"/>
        </p:xfrm>
        <a:graphic>
          <a:graphicData uri="http://schemas.openxmlformats.org/drawingml/2006/table">
            <a:tbl>
              <a:tblPr firstRow="1" firstCol="1">
                <a:tableStyleId>{5C22544A-7EE6-4342-B048-85BDC9FD1C3A}</a:tableStyleId>
              </a:tblPr>
              <a:tblGrid>
                <a:gridCol w="1215587">
                  <a:extLst>
                    <a:ext uri="{9D8B030D-6E8A-4147-A177-3AD203B41FA5}">
                      <a16:colId xmlns:a16="http://schemas.microsoft.com/office/drawing/2014/main" val="759672029"/>
                    </a:ext>
                  </a:extLst>
                </a:gridCol>
                <a:gridCol w="1215587">
                  <a:extLst>
                    <a:ext uri="{9D8B030D-6E8A-4147-A177-3AD203B41FA5}">
                      <a16:colId xmlns:a16="http://schemas.microsoft.com/office/drawing/2014/main" val="4200051971"/>
                    </a:ext>
                  </a:extLst>
                </a:gridCol>
                <a:gridCol w="1215587">
                  <a:extLst>
                    <a:ext uri="{9D8B030D-6E8A-4147-A177-3AD203B41FA5}">
                      <a16:colId xmlns:a16="http://schemas.microsoft.com/office/drawing/2014/main" val="2500795681"/>
                    </a:ext>
                  </a:extLst>
                </a:gridCol>
                <a:gridCol w="1215587">
                  <a:extLst>
                    <a:ext uri="{9D8B030D-6E8A-4147-A177-3AD203B41FA5}">
                      <a16:colId xmlns:a16="http://schemas.microsoft.com/office/drawing/2014/main" val="2701621518"/>
                    </a:ext>
                  </a:extLst>
                </a:gridCol>
                <a:gridCol w="1215587">
                  <a:extLst>
                    <a:ext uri="{9D8B030D-6E8A-4147-A177-3AD203B41FA5}">
                      <a16:colId xmlns:a16="http://schemas.microsoft.com/office/drawing/2014/main" val="3051759075"/>
                    </a:ext>
                  </a:extLst>
                </a:gridCol>
                <a:gridCol w="1215587">
                  <a:extLst>
                    <a:ext uri="{9D8B030D-6E8A-4147-A177-3AD203B41FA5}">
                      <a16:colId xmlns:a16="http://schemas.microsoft.com/office/drawing/2014/main" val="4068233712"/>
                    </a:ext>
                  </a:extLst>
                </a:gridCol>
                <a:gridCol w="1215587">
                  <a:extLst>
                    <a:ext uri="{9D8B030D-6E8A-4147-A177-3AD203B41FA5}">
                      <a16:colId xmlns:a16="http://schemas.microsoft.com/office/drawing/2014/main" val="75817913"/>
                    </a:ext>
                  </a:extLst>
                </a:gridCol>
              </a:tblGrid>
              <a:tr h="701849">
                <a:tc>
                  <a:txBody>
                    <a:bodyPr/>
                    <a:lstStyle/>
                    <a:p>
                      <a:pPr algn="ctr"/>
                      <a:endParaRPr lang="en-US"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CPC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LPC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NDP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BQ</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Green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3792023499"/>
                  </a:ext>
                </a:extLst>
              </a:tr>
              <a:tr h="1353005">
                <a:tc>
                  <a:txBody>
                    <a:bodyPr/>
                    <a:lstStyle/>
                    <a:p>
                      <a:pPr algn="ctr"/>
                      <a:r>
                        <a:rPr lang="en-US" b="1" dirty="0">
                          <a:solidFill>
                            <a:schemeClr val="bg1"/>
                          </a:solidFill>
                          <a:latin typeface="Verdana Pro SemiBold" panose="020B0604020202020204" pitchFamily="34" charset="0"/>
                          <a:cs typeface="Kartika" panose="020B0502040204020203" pitchFamily="18" charset="0"/>
                        </a:rPr>
                        <a:t>Actual</a:t>
                      </a:r>
                    </a:p>
                    <a:p>
                      <a:pPr algn="ctr"/>
                      <a:r>
                        <a:rPr lang="en-US" b="1" dirty="0">
                          <a:solidFill>
                            <a:schemeClr val="bg1"/>
                          </a:solidFill>
                          <a:latin typeface="Verdana Pro SemiBold" panose="020B0604020202020204" pitchFamily="34" charset="0"/>
                          <a:cs typeface="Kartika" panose="020B0502040204020203" pitchFamily="18" charset="0"/>
                        </a:rPr>
                        <a:t>Result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38%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71483687"/>
                  </a:ext>
                </a:extLst>
              </a:tr>
              <a:tr h="1353005">
                <a:tc>
                  <a:txBody>
                    <a:bodyPr/>
                    <a:lstStyle/>
                    <a:p>
                      <a:pPr algn="ctr"/>
                      <a:r>
                        <a:rPr lang="en-US"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a:solidFill>
                            <a:schemeClr val="tx1"/>
                          </a:solidFill>
                          <a:latin typeface="Verdana Pro SemiBold" panose="020B0604020202020204" pitchFamily="34" charset="0"/>
                          <a:cs typeface="Kartika" panose="020B0502040204020203" pitchFamily="18" charset="0"/>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u="sng" dirty="0">
                          <a:solidFill>
                            <a:schemeClr val="accent3">
                              <a:lumMod val="50000"/>
                            </a:schemeClr>
                          </a:solidFill>
                          <a:latin typeface="Verdana Pro SemiBold" panose="020B0604020202020204" pitchFamily="34" charset="0"/>
                          <a:cs typeface="Kartika" panose="020B0502040204020203" pitchFamily="18"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46834844"/>
                  </a:ext>
                </a:extLst>
              </a:tr>
            </a:tbl>
          </a:graphicData>
        </a:graphic>
      </p:graphicFrame>
      <p:sp>
        <p:nvSpPr>
          <p:cNvPr id="13" name="TextBox 12">
            <a:extLst>
              <a:ext uri="{FF2B5EF4-FFF2-40B4-BE49-F238E27FC236}">
                <a16:creationId xmlns:a16="http://schemas.microsoft.com/office/drawing/2014/main" id="{CD7E61A6-2237-489C-B6D1-81A0FB142089}"/>
              </a:ext>
            </a:extLst>
          </p:cNvPr>
          <p:cNvSpPr txBox="1"/>
          <p:nvPr/>
        </p:nvSpPr>
        <p:spPr>
          <a:xfrm>
            <a:off x="-114409" y="235817"/>
            <a:ext cx="5333333" cy="984885"/>
          </a:xfrm>
          <a:prstGeom prst="rect">
            <a:avLst/>
          </a:prstGeom>
          <a:noFill/>
        </p:spPr>
        <p:txBody>
          <a:bodyPr wrap="square" rtlCol="0">
            <a:spAutoFit/>
          </a:bodyPr>
          <a:lstStyle/>
          <a:p>
            <a:pPr algn="ctr"/>
            <a:r>
              <a:rPr lang="en-US" sz="4000" dirty="0">
                <a:solidFill>
                  <a:schemeClr val="tx2"/>
                </a:solidFill>
                <a:latin typeface="Arial Nova" panose="020B0504020202020204" pitchFamily="34" charset="0"/>
                <a:cs typeface="Aparajita" panose="020B0502040204020203" pitchFamily="18" charset="0"/>
              </a:rPr>
              <a:t>Federal Election 2008</a:t>
            </a:r>
          </a:p>
          <a:p>
            <a:r>
              <a:rPr lang="en-US" dirty="0">
                <a:latin typeface="Abadi Extra Light" panose="020B0204020104020204" pitchFamily="34" charset="0"/>
              </a:rPr>
              <a:t> </a:t>
            </a:r>
          </a:p>
        </p:txBody>
      </p:sp>
      <p:sp>
        <p:nvSpPr>
          <p:cNvPr id="11" name="Rectangle 10">
            <a:extLst>
              <a:ext uri="{FF2B5EF4-FFF2-40B4-BE49-F238E27FC236}">
                <a16:creationId xmlns:a16="http://schemas.microsoft.com/office/drawing/2014/main" id="{10EA9C44-79F3-4429-A1CE-C20FDE61B8B9}"/>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AF1D789-4E9E-4567-9755-FBD9953D5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4" name="TextBox 13">
            <a:extLst>
              <a:ext uri="{FF2B5EF4-FFF2-40B4-BE49-F238E27FC236}">
                <a16:creationId xmlns:a16="http://schemas.microsoft.com/office/drawing/2014/main" id="{A4790901-C0D5-4729-9DD5-C7316FA43FBB}"/>
              </a:ext>
            </a:extLst>
          </p:cNvPr>
          <p:cNvSpPr txBox="1"/>
          <p:nvPr/>
        </p:nvSpPr>
        <p:spPr>
          <a:xfrm>
            <a:off x="3911681" y="5660287"/>
            <a:ext cx="4945585"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Federal Elections</a:t>
            </a:r>
            <a:endParaRPr lang="en-US" sz="4800" dirty="0">
              <a:latin typeface="Abadi Extra Light" panose="020B0204020104020204" pitchFamily="34" charset="0"/>
            </a:endParaRPr>
          </a:p>
        </p:txBody>
      </p:sp>
    </p:spTree>
    <p:extLst>
      <p:ext uri="{BB962C8B-B14F-4D97-AF65-F5344CB8AC3E}">
        <p14:creationId xmlns:p14="http://schemas.microsoft.com/office/powerpoint/2010/main" val="763472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54000">
              <a:schemeClr val="bg1">
                <a:shade val="64000"/>
                <a:lumMod val="88000"/>
              </a:schemeClr>
            </a:gs>
          </a:gsLst>
          <a:lin ang="5400000" scaled="0"/>
        </a:gradFill>
        <a:effectLst/>
      </p:bgPr>
    </p:bg>
    <p:spTree>
      <p:nvGrpSpPr>
        <p:cNvPr id="1" name="">
          <a:extLst>
            <a:ext uri="{FF2B5EF4-FFF2-40B4-BE49-F238E27FC236}">
              <a16:creationId xmlns:a16="http://schemas.microsoft.com/office/drawing/2014/main" id="{0DBA85A5-A63C-BF03-7C4D-7D4FB2E17089}"/>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E1CCE4C-F045-3C20-80FB-E511BF5C43C2}"/>
              </a:ext>
            </a:extLst>
          </p:cNvPr>
          <p:cNvGraphicFramePr>
            <a:graphicFrameLocks noGrp="1"/>
          </p:cNvGraphicFramePr>
          <p:nvPr>
            <p:extLst>
              <p:ext uri="{D42A27DB-BD31-4B8C-83A1-F6EECF244321}">
                <p14:modId xmlns:p14="http://schemas.microsoft.com/office/powerpoint/2010/main" val="4130863279"/>
              </p:ext>
            </p:extLst>
          </p:nvPr>
        </p:nvGraphicFramePr>
        <p:xfrm>
          <a:off x="614731" y="1285558"/>
          <a:ext cx="6089466" cy="3746334"/>
        </p:xfrm>
        <a:graphic>
          <a:graphicData uri="http://schemas.openxmlformats.org/drawingml/2006/table">
            <a:tbl>
              <a:tblPr firstRow="1" firstCol="1">
                <a:tableStyleId>{5C22544A-7EE6-4342-B048-85BDC9FD1C3A}</a:tableStyleId>
              </a:tblPr>
              <a:tblGrid>
                <a:gridCol w="1217893">
                  <a:extLst>
                    <a:ext uri="{9D8B030D-6E8A-4147-A177-3AD203B41FA5}">
                      <a16:colId xmlns:a16="http://schemas.microsoft.com/office/drawing/2014/main" val="759672029"/>
                    </a:ext>
                  </a:extLst>
                </a:gridCol>
                <a:gridCol w="1217893">
                  <a:extLst>
                    <a:ext uri="{9D8B030D-6E8A-4147-A177-3AD203B41FA5}">
                      <a16:colId xmlns:a16="http://schemas.microsoft.com/office/drawing/2014/main" val="4200051971"/>
                    </a:ext>
                  </a:extLst>
                </a:gridCol>
                <a:gridCol w="1217894">
                  <a:extLst>
                    <a:ext uri="{9D8B030D-6E8A-4147-A177-3AD203B41FA5}">
                      <a16:colId xmlns:a16="http://schemas.microsoft.com/office/drawing/2014/main" val="2500795681"/>
                    </a:ext>
                  </a:extLst>
                </a:gridCol>
                <a:gridCol w="1217893">
                  <a:extLst>
                    <a:ext uri="{9D8B030D-6E8A-4147-A177-3AD203B41FA5}">
                      <a16:colId xmlns:a16="http://schemas.microsoft.com/office/drawing/2014/main" val="2701621518"/>
                    </a:ext>
                  </a:extLst>
                </a:gridCol>
                <a:gridCol w="1217893">
                  <a:extLst>
                    <a:ext uri="{9D8B030D-6E8A-4147-A177-3AD203B41FA5}">
                      <a16:colId xmlns:a16="http://schemas.microsoft.com/office/drawing/2014/main" val="75817913"/>
                    </a:ext>
                  </a:extLst>
                </a:gridCol>
              </a:tblGrid>
              <a:tr h="639239">
                <a:tc rowSpan="2">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gridSpan="4">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490351430"/>
                  </a:ext>
                </a:extLst>
              </a:tr>
              <a:tr h="639239">
                <a:tc vMerge="1">
                  <a:txBody>
                    <a:bodyPr/>
                    <a:lstStyle/>
                    <a:p>
                      <a:pPr algn="ctr"/>
                      <a:endParaRPr lang="en-US"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Biden (D)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Trump</a:t>
                      </a:r>
                    </a:p>
                    <a:p>
                      <a:pPr algn="ctr"/>
                      <a:r>
                        <a:rPr lang="en-US" sz="1600" b="1" dirty="0">
                          <a:solidFill>
                            <a:schemeClr val="bg1"/>
                          </a:solidFill>
                          <a:latin typeface="Verdana Pro SemiBold" panose="020B0604020202020204" pitchFamily="34" charset="0"/>
                          <a:cs typeface="Kartika" panose="020B0502040204020203" pitchFamily="18" charset="0"/>
                        </a:rPr>
                        <a:t>(R)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792023499"/>
                  </a:ext>
                </a:extLst>
              </a:tr>
              <a:tr h="1233928">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Actual</a:t>
                      </a:r>
                    </a:p>
                    <a:p>
                      <a:pPr algn="ctr"/>
                      <a:r>
                        <a:rPr lang="en-US" sz="1600" b="1" dirty="0">
                          <a:solidFill>
                            <a:schemeClr val="bg1"/>
                          </a:solidFill>
                          <a:latin typeface="Verdana Pro SemiBold" panose="020B0604020202020204" pitchFamily="34" charset="0"/>
                          <a:cs typeface="Kartika" panose="020B0502040204020203" pitchFamily="18" charset="0"/>
                        </a:rPr>
                        <a:t>Result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371483687"/>
                  </a:ext>
                </a:extLst>
              </a:tr>
              <a:tr h="1233928">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Angus Reid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sng" dirty="0">
                          <a:solidFill>
                            <a:schemeClr val="accent3">
                              <a:lumMod val="50000"/>
                            </a:schemeClr>
                          </a:solidFill>
                          <a:latin typeface="Verdana Pro SemiBold" panose="020B0604020202020204" pitchFamily="34" charset="0"/>
                          <a:cs typeface="Kartika" panose="020B0502040204020203" pitchFamily="18" charset="0"/>
                        </a:rPr>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46834844"/>
                  </a:ext>
                </a:extLst>
              </a:tr>
            </a:tbl>
          </a:graphicData>
        </a:graphic>
      </p:graphicFrame>
      <p:sp>
        <p:nvSpPr>
          <p:cNvPr id="13" name="TextBox 12">
            <a:extLst>
              <a:ext uri="{FF2B5EF4-FFF2-40B4-BE49-F238E27FC236}">
                <a16:creationId xmlns:a16="http://schemas.microsoft.com/office/drawing/2014/main" id="{4D7CFCF8-5C70-D41E-5CB5-095C2294472F}"/>
              </a:ext>
            </a:extLst>
          </p:cNvPr>
          <p:cNvSpPr txBox="1"/>
          <p:nvPr/>
        </p:nvSpPr>
        <p:spPr>
          <a:xfrm>
            <a:off x="-1" y="271420"/>
            <a:ext cx="9227763" cy="923330"/>
          </a:xfrm>
          <a:prstGeom prst="rect">
            <a:avLst/>
          </a:prstGeom>
          <a:noFill/>
        </p:spPr>
        <p:txBody>
          <a:bodyPr wrap="square" rtlCol="0">
            <a:spAutoFit/>
          </a:bodyPr>
          <a:lstStyle/>
          <a:p>
            <a:pPr algn="ctr"/>
            <a:r>
              <a:rPr lang="en-US" sz="3600" dirty="0">
                <a:solidFill>
                  <a:schemeClr val="tx2"/>
                </a:solidFill>
                <a:latin typeface="Arial Nova" panose="020B0504020202020204" pitchFamily="34" charset="0"/>
              </a:rPr>
              <a:t>American Federal Elections, 2020 and 2024</a:t>
            </a:r>
          </a:p>
          <a:p>
            <a:r>
              <a:rPr lang="en-US" dirty="0">
                <a:latin typeface="Abadi Extra Light" panose="020B0204020104020204" pitchFamily="34" charset="0"/>
              </a:rPr>
              <a:t> </a:t>
            </a:r>
          </a:p>
        </p:txBody>
      </p:sp>
      <p:pic>
        <p:nvPicPr>
          <p:cNvPr id="3" name="Picture 2" descr="A close up of a logo&#10;&#10;Description automatically generated">
            <a:extLst>
              <a:ext uri="{FF2B5EF4-FFF2-40B4-BE49-F238E27FC236}">
                <a16:creationId xmlns:a16="http://schemas.microsoft.com/office/drawing/2014/main" id="{B891D52C-963E-27E0-4DFF-BB04D5CA3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764" y="177769"/>
            <a:ext cx="877076" cy="879572"/>
          </a:xfrm>
          <a:prstGeom prst="rect">
            <a:avLst/>
          </a:prstGeom>
        </p:spPr>
      </p:pic>
      <p:graphicFrame>
        <p:nvGraphicFramePr>
          <p:cNvPr id="2" name="Table 1">
            <a:extLst>
              <a:ext uri="{FF2B5EF4-FFF2-40B4-BE49-F238E27FC236}">
                <a16:creationId xmlns:a16="http://schemas.microsoft.com/office/drawing/2014/main" id="{934D3CF7-6A45-5928-ED5F-A9F06AA1B779}"/>
              </a:ext>
            </a:extLst>
          </p:cNvPr>
          <p:cNvGraphicFramePr>
            <a:graphicFrameLocks noGrp="1"/>
          </p:cNvGraphicFramePr>
          <p:nvPr>
            <p:extLst>
              <p:ext uri="{D42A27DB-BD31-4B8C-83A1-F6EECF244321}">
                <p14:modId xmlns:p14="http://schemas.microsoft.com/office/powerpoint/2010/main" val="1805556775"/>
              </p:ext>
            </p:extLst>
          </p:nvPr>
        </p:nvGraphicFramePr>
        <p:xfrm>
          <a:off x="6704196" y="1285557"/>
          <a:ext cx="4871572" cy="3746334"/>
        </p:xfrm>
        <a:graphic>
          <a:graphicData uri="http://schemas.openxmlformats.org/drawingml/2006/table">
            <a:tbl>
              <a:tblPr firstRow="1" firstCol="1">
                <a:tableStyleId>{5C22544A-7EE6-4342-B048-85BDC9FD1C3A}</a:tableStyleId>
              </a:tblPr>
              <a:tblGrid>
                <a:gridCol w="1217893">
                  <a:extLst>
                    <a:ext uri="{9D8B030D-6E8A-4147-A177-3AD203B41FA5}">
                      <a16:colId xmlns:a16="http://schemas.microsoft.com/office/drawing/2014/main" val="309726752"/>
                    </a:ext>
                  </a:extLst>
                </a:gridCol>
                <a:gridCol w="1217893">
                  <a:extLst>
                    <a:ext uri="{9D8B030D-6E8A-4147-A177-3AD203B41FA5}">
                      <a16:colId xmlns:a16="http://schemas.microsoft.com/office/drawing/2014/main" val="1833794952"/>
                    </a:ext>
                  </a:extLst>
                </a:gridCol>
                <a:gridCol w="1217893">
                  <a:extLst>
                    <a:ext uri="{9D8B030D-6E8A-4147-A177-3AD203B41FA5}">
                      <a16:colId xmlns:a16="http://schemas.microsoft.com/office/drawing/2014/main" val="1994116688"/>
                    </a:ext>
                  </a:extLst>
                </a:gridCol>
                <a:gridCol w="1217893">
                  <a:extLst>
                    <a:ext uri="{9D8B030D-6E8A-4147-A177-3AD203B41FA5}">
                      <a16:colId xmlns:a16="http://schemas.microsoft.com/office/drawing/2014/main" val="3203934827"/>
                    </a:ext>
                  </a:extLst>
                </a:gridCol>
              </a:tblGrid>
              <a:tr h="639239">
                <a:tc gridSpan="4">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en-US" dirty="0">
                        <a:solidFill>
                          <a:schemeClr val="bg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380059604"/>
                  </a:ext>
                </a:extLst>
              </a:tr>
              <a:tr h="639239">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Harris (D)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Trump</a:t>
                      </a:r>
                    </a:p>
                    <a:p>
                      <a:pPr algn="ctr"/>
                      <a:r>
                        <a:rPr lang="en-US" sz="1600" b="1" dirty="0">
                          <a:solidFill>
                            <a:schemeClr val="bg1"/>
                          </a:solidFill>
                          <a:latin typeface="Verdana Pro SemiBold" panose="020B0604020202020204" pitchFamily="34" charset="0"/>
                          <a:cs typeface="Kartika" panose="020B0502040204020203" pitchFamily="18" charset="0"/>
                        </a:rPr>
                        <a:t>(R)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Other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US" sz="1600" b="1" dirty="0">
                          <a:solidFill>
                            <a:schemeClr val="bg1"/>
                          </a:solidFill>
                          <a:latin typeface="Verdana Pro SemiBold" panose="020B0604020202020204" pitchFamily="34" charset="0"/>
                          <a:cs typeface="Kartika" panose="020B0502040204020203" pitchFamily="18" charset="0"/>
                        </a:rPr>
                        <a:t>Avg. Error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234325048"/>
                  </a:ext>
                </a:extLst>
              </a:tr>
              <a:tr h="1233928">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600" b="1" dirty="0">
                        <a:solidFill>
                          <a:schemeClr val="tx1"/>
                        </a:solidFill>
                        <a:latin typeface="Verdana Pro SemiBold" panose="020B0604020202020204" pitchFamily="34" charset="0"/>
                        <a:cs typeface="Kartika" panose="020B0502040204020203"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10303804"/>
                  </a:ext>
                </a:extLst>
              </a:tr>
              <a:tr h="1233928">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dirty="0">
                          <a:solidFill>
                            <a:schemeClr val="tx1"/>
                          </a:solidFill>
                          <a:latin typeface="Verdana Pro SemiBold" panose="020B0604020202020204" pitchFamily="34" charset="0"/>
                          <a:cs typeface="Kartika" panose="020B0502040204020203" pitchFamily="18" charset="0"/>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b="1" u="sng" dirty="0">
                          <a:solidFill>
                            <a:schemeClr val="accent3">
                              <a:lumMod val="50000"/>
                            </a:schemeClr>
                          </a:solidFill>
                          <a:latin typeface="Verdana Pro SemiBold" panose="020B0604020202020204" pitchFamily="34" charset="0"/>
                          <a:cs typeface="Kartika" panose="020B0502040204020203" pitchFamily="18" charset="0"/>
                        </a:rPr>
                        <a:t>-2.0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06006778"/>
                  </a:ext>
                </a:extLst>
              </a:tr>
            </a:tbl>
          </a:graphicData>
        </a:graphic>
      </p:graphicFrame>
      <p:sp>
        <p:nvSpPr>
          <p:cNvPr id="10" name="TextBox 9">
            <a:extLst>
              <a:ext uri="{FF2B5EF4-FFF2-40B4-BE49-F238E27FC236}">
                <a16:creationId xmlns:a16="http://schemas.microsoft.com/office/drawing/2014/main" id="{8675E8E5-F0FF-7442-2D09-52685007C2D9}"/>
              </a:ext>
            </a:extLst>
          </p:cNvPr>
          <p:cNvSpPr txBox="1"/>
          <p:nvPr/>
        </p:nvSpPr>
        <p:spPr>
          <a:xfrm>
            <a:off x="6462750" y="5572442"/>
            <a:ext cx="482889" cy="1107996"/>
          </a:xfrm>
          <a:prstGeom prst="rect">
            <a:avLst/>
          </a:prstGeom>
          <a:noFill/>
        </p:spPr>
        <p:txBody>
          <a:bodyPr wrap="none" rtlCol="0">
            <a:spAutoFit/>
          </a:bodyPr>
          <a:lstStyle/>
          <a:p>
            <a:pPr algn="ctr"/>
            <a:endParaRPr lang="en-US" sz="4800" dirty="0">
              <a:solidFill>
                <a:schemeClr val="bg1"/>
              </a:solidFill>
              <a:latin typeface="Bahnschrift Light Condensed" panose="020B0502040204020203" pitchFamily="34" charset="0"/>
            </a:endParaRPr>
          </a:p>
          <a:p>
            <a:r>
              <a:rPr lang="en-US" dirty="0">
                <a:latin typeface="Abadi Extra Light" panose="020B0204020104020204" pitchFamily="34" charset="0"/>
              </a:rPr>
              <a:t> </a:t>
            </a:r>
          </a:p>
        </p:txBody>
      </p:sp>
      <p:sp>
        <p:nvSpPr>
          <p:cNvPr id="12" name="Rectangle 11">
            <a:extLst>
              <a:ext uri="{FF2B5EF4-FFF2-40B4-BE49-F238E27FC236}">
                <a16:creationId xmlns:a16="http://schemas.microsoft.com/office/drawing/2014/main" id="{E5BCEB7D-90EF-B6F2-2873-94C06C1D0A83}"/>
              </a:ext>
            </a:extLst>
          </p:cNvPr>
          <p:cNvSpPr/>
          <p:nvPr/>
        </p:nvSpPr>
        <p:spPr>
          <a:xfrm>
            <a:off x="0" y="5415379"/>
            <a:ext cx="12192000" cy="144262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9E90AD8-8C40-373F-D657-19B4F5DB0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89" y="5596993"/>
            <a:ext cx="1072025" cy="1072025"/>
          </a:xfrm>
          <a:prstGeom prst="rect">
            <a:avLst/>
          </a:prstGeom>
        </p:spPr>
      </p:pic>
      <p:sp>
        <p:nvSpPr>
          <p:cNvPr id="16" name="TextBox 15">
            <a:extLst>
              <a:ext uri="{FF2B5EF4-FFF2-40B4-BE49-F238E27FC236}">
                <a16:creationId xmlns:a16="http://schemas.microsoft.com/office/drawing/2014/main" id="{8E6CF983-6877-136D-A156-2C7D9CB67663}"/>
              </a:ext>
            </a:extLst>
          </p:cNvPr>
          <p:cNvSpPr txBox="1"/>
          <p:nvPr/>
        </p:nvSpPr>
        <p:spPr>
          <a:xfrm>
            <a:off x="3911681" y="5660287"/>
            <a:ext cx="4945585" cy="830997"/>
          </a:xfrm>
          <a:prstGeom prst="rect">
            <a:avLst/>
          </a:prstGeom>
          <a:noFill/>
        </p:spPr>
        <p:txBody>
          <a:bodyPr wrap="none" rtlCol="0">
            <a:spAutoFit/>
          </a:bodyPr>
          <a:lstStyle/>
          <a:p>
            <a:pPr algn="ctr"/>
            <a:r>
              <a:rPr lang="en-US" sz="4800" dirty="0">
                <a:solidFill>
                  <a:schemeClr val="bg1"/>
                </a:solidFill>
                <a:latin typeface="Arial" panose="020B0604020202020204" pitchFamily="34" charset="0"/>
                <a:cs typeface="Arial" panose="020B0604020202020204" pitchFamily="34" charset="0"/>
              </a:rPr>
              <a:t>Federal Elections</a:t>
            </a:r>
            <a:endParaRPr lang="en-US" sz="4800" dirty="0">
              <a:latin typeface="Abadi Extra Light" panose="020B0204020104020204" pitchFamily="34" charset="0"/>
            </a:endParaRPr>
          </a:p>
        </p:txBody>
      </p:sp>
    </p:spTree>
    <p:extLst>
      <p:ext uri="{BB962C8B-B14F-4D97-AF65-F5344CB8AC3E}">
        <p14:creationId xmlns:p14="http://schemas.microsoft.com/office/powerpoint/2010/main" val="151969446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
  <TotalTime>138</TotalTime>
  <Words>1645</Words>
  <Application>Microsoft Office PowerPoint</Application>
  <PresentationFormat>Widescreen</PresentationFormat>
  <Paragraphs>717</Paragraphs>
  <Slides>26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Abadi</vt:lpstr>
      <vt:lpstr>Abadi Extra Light</vt:lpstr>
      <vt:lpstr>Arial</vt:lpstr>
      <vt:lpstr>Arial Nova</vt:lpstr>
      <vt:lpstr>Bahnschrift Light Condensed</vt:lpstr>
      <vt:lpstr>lato</vt:lpstr>
      <vt:lpstr>lato</vt:lpstr>
      <vt:lpstr>Times New Roman</vt:lpstr>
      <vt:lpstr>Tw Cen MT</vt:lpstr>
      <vt:lpstr>Verdana</vt:lpstr>
      <vt:lpstr>Verdana Pro SemiBold</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Korzinski</dc:creator>
  <cp:lastModifiedBy>Dave Korzinski</cp:lastModifiedBy>
  <cp:revision>9</cp:revision>
  <dcterms:created xsi:type="dcterms:W3CDTF">2019-07-14T18:50:50Z</dcterms:created>
  <dcterms:modified xsi:type="dcterms:W3CDTF">2025-04-30T22:29:39Z</dcterms:modified>
</cp:coreProperties>
</file>